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bin" ContentType="audio/unknown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9"/>
  </p:notesMasterIdLst>
  <p:sldIdLst>
    <p:sldId id="592" r:id="rId2"/>
    <p:sldId id="257" r:id="rId3"/>
    <p:sldId id="258" r:id="rId4"/>
    <p:sldId id="259" r:id="rId5"/>
    <p:sldId id="260" r:id="rId6"/>
    <p:sldId id="261" r:id="rId7"/>
    <p:sldId id="575" r:id="rId8"/>
    <p:sldId id="262" r:id="rId9"/>
    <p:sldId id="263" r:id="rId10"/>
    <p:sldId id="264" r:id="rId11"/>
    <p:sldId id="265" r:id="rId12"/>
    <p:sldId id="266" r:id="rId13"/>
    <p:sldId id="59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588" r:id="rId45"/>
    <p:sldId id="298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300" r:id="rId56"/>
    <p:sldId id="302" r:id="rId57"/>
    <p:sldId id="303" r:id="rId58"/>
    <p:sldId id="304" r:id="rId59"/>
    <p:sldId id="378" r:id="rId60"/>
    <p:sldId id="385" r:id="rId61"/>
    <p:sldId id="384" r:id="rId62"/>
    <p:sldId id="386" r:id="rId63"/>
    <p:sldId id="387" r:id="rId64"/>
    <p:sldId id="539" r:id="rId65"/>
    <p:sldId id="310" r:id="rId66"/>
    <p:sldId id="311" r:id="rId67"/>
    <p:sldId id="312" r:id="rId68"/>
    <p:sldId id="313" r:id="rId69"/>
    <p:sldId id="314" r:id="rId70"/>
    <p:sldId id="376" r:id="rId71"/>
    <p:sldId id="322" r:id="rId72"/>
    <p:sldId id="430" r:id="rId73"/>
    <p:sldId id="540" r:id="rId74"/>
    <p:sldId id="577" r:id="rId75"/>
    <p:sldId id="432" r:id="rId76"/>
    <p:sldId id="434" r:id="rId77"/>
    <p:sldId id="395" r:id="rId78"/>
    <p:sldId id="469" r:id="rId79"/>
    <p:sldId id="470" r:id="rId80"/>
    <p:sldId id="471" r:id="rId81"/>
    <p:sldId id="472" r:id="rId82"/>
    <p:sldId id="546" r:id="rId83"/>
    <p:sldId id="474" r:id="rId84"/>
    <p:sldId id="547" r:id="rId85"/>
    <p:sldId id="579" r:id="rId86"/>
    <p:sldId id="580" r:id="rId87"/>
    <p:sldId id="593" r:id="rId88"/>
    <p:sldId id="594" r:id="rId89"/>
    <p:sldId id="595" r:id="rId90"/>
    <p:sldId id="596" r:id="rId91"/>
    <p:sldId id="597" r:id="rId92"/>
    <p:sldId id="598" r:id="rId93"/>
    <p:sldId id="599" r:id="rId94"/>
    <p:sldId id="600" r:id="rId95"/>
    <p:sldId id="601" r:id="rId96"/>
    <p:sldId id="602" r:id="rId97"/>
    <p:sldId id="603" r:id="rId98"/>
    <p:sldId id="604" r:id="rId99"/>
    <p:sldId id="605" r:id="rId100"/>
    <p:sldId id="606" r:id="rId101"/>
    <p:sldId id="607" r:id="rId102"/>
    <p:sldId id="608" r:id="rId103"/>
    <p:sldId id="609" r:id="rId104"/>
    <p:sldId id="610" r:id="rId105"/>
    <p:sldId id="611" r:id="rId106"/>
    <p:sldId id="612" r:id="rId107"/>
    <p:sldId id="613" r:id="rId108"/>
    <p:sldId id="614" r:id="rId109"/>
    <p:sldId id="615" r:id="rId110"/>
    <p:sldId id="616" r:id="rId111"/>
    <p:sldId id="617" r:id="rId112"/>
    <p:sldId id="618" r:id="rId113"/>
    <p:sldId id="619" r:id="rId114"/>
    <p:sldId id="620" r:id="rId115"/>
    <p:sldId id="621" r:id="rId116"/>
    <p:sldId id="622" r:id="rId117"/>
    <p:sldId id="623" r:id="rId118"/>
    <p:sldId id="624" r:id="rId119"/>
    <p:sldId id="625" r:id="rId120"/>
    <p:sldId id="626" r:id="rId121"/>
    <p:sldId id="627" r:id="rId122"/>
    <p:sldId id="628" r:id="rId123"/>
    <p:sldId id="629" r:id="rId124"/>
    <p:sldId id="630" r:id="rId125"/>
    <p:sldId id="631" r:id="rId126"/>
    <p:sldId id="632" r:id="rId127"/>
    <p:sldId id="633" r:id="rId128"/>
    <p:sldId id="634" r:id="rId129"/>
    <p:sldId id="635" r:id="rId130"/>
    <p:sldId id="636" r:id="rId131"/>
    <p:sldId id="637" r:id="rId132"/>
    <p:sldId id="638" r:id="rId133"/>
    <p:sldId id="639" r:id="rId134"/>
    <p:sldId id="640" r:id="rId135"/>
    <p:sldId id="641" r:id="rId136"/>
    <p:sldId id="642" r:id="rId137"/>
    <p:sldId id="643" r:id="rId1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75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2784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interSettings" Target="printerSettings/printerSettings1.bin"/><Relationship Id="rId141" Type="http://schemas.openxmlformats.org/officeDocument/2006/relationships/presProps" Target="presProps.xml"/><Relationship Id="rId142" Type="http://schemas.openxmlformats.org/officeDocument/2006/relationships/viewProps" Target="viewProps.xml"/><Relationship Id="rId143" Type="http://schemas.openxmlformats.org/officeDocument/2006/relationships/theme" Target="theme/theme1.xml"/><Relationship Id="rId1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34147-33E4-B04B-B7E5-9513298FC995}" type="datetimeFigureOut">
              <a:rPr lang="en-US" smtClean="0"/>
              <a:t>6/14/14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8AD25-F9D4-F345-B966-7D578BC1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://www.theage.com.au/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://www.theage.com.au/" TargetMode="Externa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B4 check – dancing bear/ laugh / timer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Excited, delighted.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Who are you?   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 err="1">
                <a:latin typeface="Arial" charset="0"/>
                <a:ea typeface="ＭＳ Ｐゴシック" charset="0"/>
                <a:cs typeface="ＭＳ Ｐゴシック" charset="0"/>
              </a:rPr>
              <a:t>Postive</a:t>
            </a:r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psychology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3DA64E-7EE7-8A42-8747-71B46ED6908D}" type="slidenum">
              <a:rPr lang="en-US" altLang="ja-JP" sz="1200"/>
              <a:pPr eaLnBrk="1" hangingPunct="1"/>
              <a:t>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39684C-3F46-E34B-A552-C9CB141AB914}" type="slidenum">
              <a:rPr lang="en-US" altLang="ja-JP" sz="1200">
                <a:latin typeface="Geneva" charset="0"/>
              </a:rPr>
              <a:pPr eaLnBrk="1" hangingPunct="1"/>
              <a:t>11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But there is a mindfullness meditation I do with my students. And </a:t>
            </a:r>
            <a:r>
              <a:rPr lang="ja-JP" altLang="en-US"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>
                <a:ea typeface="ＭＳ Ｐゴシック" charset="-128"/>
                <a:cs typeface="ＭＳ Ｐゴシック" charset="-128"/>
              </a:rPr>
              <a:t>ld like to do it with you. </a:t>
            </a:r>
          </a:p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5FF5F0-72A5-894D-8A99-285021273618}" type="slidenum">
              <a:rPr lang="en-US" altLang="ja-JP" sz="1200">
                <a:latin typeface="Geneva" charset="0"/>
              </a:rPr>
              <a:pPr eaLnBrk="1" hangingPunct="1"/>
              <a:t>120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7C4DF9-9646-5948-A87B-67BDAF242539}" type="slidenum">
              <a:rPr lang="en-US" altLang="ja-JP" sz="1200">
                <a:latin typeface="Geneva" charset="0"/>
              </a:rPr>
              <a:pPr eaLnBrk="1" hangingPunct="1"/>
              <a:t>121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16BA3D-70B7-4140-A923-4F2DD3648AFA}" type="slidenum">
              <a:rPr lang="en-US" altLang="ja-JP" sz="1200"/>
              <a:pPr eaLnBrk="1" hangingPunct="1"/>
              <a:t>123</a:t>
            </a:fld>
            <a:endParaRPr lang="en-US" altLang="ja-JP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Happy people, when they run into negative experiences, know they will pass. 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814931-AF4C-EB4A-B37B-6EBB1E79C583}" type="slidenum">
              <a:rPr lang="en-US" altLang="ja-JP" sz="1200">
                <a:latin typeface="Geneva" charset="0"/>
              </a:rPr>
              <a:pPr eaLnBrk="1" hangingPunct="1"/>
              <a:t>124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EA35E0-D2D1-9342-A9E2-BC1585921032}" type="slidenum">
              <a:rPr lang="en-US" altLang="ja-JP" sz="1200">
                <a:latin typeface="Geneva" charset="0"/>
              </a:rPr>
              <a:pPr eaLnBrk="1" hangingPunct="1"/>
              <a:t>125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Notice. Not bad story- success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2D6CC-E664-DA4B-98CC-E58479EAEDBF}" type="slidenum">
              <a:rPr lang="en-US" altLang="ja-JP" sz="1200">
                <a:latin typeface="Geneva" charset="0"/>
              </a:rPr>
              <a:pPr eaLnBrk="1" hangingPunct="1"/>
              <a:t>126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2D6CC-E664-DA4B-98CC-E58479EAEDBF}" type="slidenum">
              <a:rPr lang="en-US" altLang="ja-JP" sz="1200">
                <a:latin typeface="Geneva" charset="0"/>
              </a:rPr>
              <a:pPr eaLnBrk="1" hangingPunct="1"/>
              <a:t>127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 smtClean="0">
                <a:latin typeface="Geneva" charset="0"/>
                <a:ea typeface="ＭＳ Ｐゴシック" charset="0"/>
                <a:cs typeface="ＭＳ Ｐゴシック" charset="0"/>
              </a:rPr>
              <a:t>Tal ben </a:t>
            </a:r>
            <a:r>
              <a:rPr kumimoji="0" lang="en-US" altLang="ja-JP" dirty="0" err="1" smtClean="0">
                <a:latin typeface="Geneva" charset="0"/>
                <a:ea typeface="ＭＳ Ｐゴシック" charset="0"/>
                <a:cs typeface="ＭＳ Ｐゴシック" charset="0"/>
              </a:rPr>
              <a:t>Shahar</a:t>
            </a:r>
            <a:r>
              <a:rPr kumimoji="0" lang="en-US" altLang="ja-JP" dirty="0" smtClean="0">
                <a:latin typeface="Geneva" charset="0"/>
                <a:ea typeface="ＭＳ Ｐゴシック" charset="0"/>
                <a:cs typeface="ＭＳ Ｐゴシック" charset="0"/>
              </a:rPr>
              <a:t> – Harvard: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 smtClean="0">
                <a:latin typeface="Geneva" charset="0"/>
                <a:ea typeface="ＭＳ Ｐゴシック" charset="0"/>
                <a:cs typeface="ＭＳ Ｐゴシック" charset="0"/>
              </a:rPr>
              <a:t>Only two groups don’t experience painful emotions:  psychopaths,</a:t>
            </a:r>
            <a:r>
              <a:rPr kumimoji="0" lang="en-US" altLang="ja-JP" baseline="0" dirty="0" smtClean="0">
                <a:latin typeface="Geneva" charset="0"/>
                <a:ea typeface="ＭＳ Ｐゴシック" charset="0"/>
                <a:cs typeface="ＭＳ Ｐゴシック" charset="0"/>
              </a:rPr>
              <a:t> the dead.</a:t>
            </a:r>
            <a:endParaRPr kumimoji="0" lang="ja-JP" altLang="en-US" dirty="0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2D6CC-E664-DA4B-98CC-E58479EAEDBF}" type="slidenum">
              <a:rPr lang="en-US" altLang="ja-JP" sz="1200">
                <a:latin typeface="Geneva" charset="0"/>
              </a:rPr>
              <a:pPr eaLnBrk="1" hangingPunct="1"/>
              <a:t>128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2D6CC-E664-DA4B-98CC-E58479EAEDBF}" type="slidenum">
              <a:rPr lang="en-US" altLang="ja-JP" sz="1200">
                <a:latin typeface="Geneva" charset="0"/>
              </a:rPr>
              <a:pPr eaLnBrk="1" hangingPunct="1"/>
              <a:t>129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Set point. Up and down, come back. 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F11C68-1F29-6940-8647-F906D5A0DF61}" type="slidenum">
              <a:rPr lang="en-US" altLang="ja-JP" sz="1200"/>
              <a:pPr eaLnBrk="1" hangingPunct="1"/>
              <a:t>12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62D6CC-E664-DA4B-98CC-E58479EAEDBF}" type="slidenum">
              <a:rPr lang="en-US" altLang="ja-JP" sz="1200">
                <a:latin typeface="Geneva" charset="0"/>
              </a:rPr>
              <a:pPr eaLnBrk="1" hangingPunct="1"/>
              <a:t>130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7DE16D-4FC3-0248-9399-F88420C41AFC}" type="slidenum">
              <a:rPr lang="en-US" altLang="ja-JP" sz="1200">
                <a:latin typeface="Geneva" charset="0"/>
              </a:rPr>
              <a:pPr eaLnBrk="1" hangingPunct="1"/>
              <a:t>134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D7670D-E955-FD40-AF4C-BDE07C042AB6}" type="slidenum">
              <a:rPr lang="en-US" altLang="ja-JP" sz="1200">
                <a:latin typeface="Geneva" charset="0"/>
              </a:rPr>
              <a:pPr eaLnBrk="1" hangingPunct="1"/>
              <a:t>135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DDE95B-F0CD-6246-9339-99D6AA1DF17D}" type="slidenum">
              <a:rPr lang="en-US" altLang="ja-JP" sz="1200">
                <a:latin typeface="Geneva" charset="0"/>
              </a:rPr>
              <a:pPr eaLnBrk="1" hangingPunct="1"/>
              <a:t>136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1696A0-5664-034D-87C5-68CAC4FEB7A6}" type="slidenum">
              <a:rPr lang="en-US" altLang="ja-JP" sz="1200"/>
              <a:pPr eaLnBrk="1" hangingPunct="1"/>
              <a:t>137</a:t>
            </a:fld>
            <a:endParaRPr lang="en-US" altLang="ja-JP" sz="1200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Set point. Up and down, come back.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415F2C-6BB0-3B49-82E2-CF872A837E88}" type="slidenum">
              <a:rPr lang="en-US" altLang="ja-JP" sz="1200"/>
              <a:pPr eaLnBrk="1" hangingPunct="1"/>
              <a:t>13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667777-5906-A342-BF76-7D260DD881D8}" type="slidenum">
              <a:rPr lang="en-US" altLang="ja-JP" sz="1200">
                <a:latin typeface="Geneva" charset="0"/>
              </a:rPr>
              <a:pPr eaLnBrk="1" hangingPunct="1"/>
              <a:t>14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 dirty="0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BB0209-A9C6-2542-8986-FE007FBD852C}" type="slidenum">
              <a:rPr lang="en-US" altLang="ja-JP" sz="1200">
                <a:latin typeface="Geneva" charset="0"/>
              </a:rPr>
              <a:pPr eaLnBrk="1" hangingPunct="1"/>
              <a:t>15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In Teaching Terms: Difference between 100% and 60%. Or even…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Postive psychology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70CDB0-0CB1-0341-B421-970E7D3BB2DE}" type="slidenum">
              <a:rPr lang="en-US" altLang="ja-JP" sz="1200"/>
              <a:pPr eaLnBrk="1" hangingPunct="1"/>
              <a:t>16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Mental illness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Important : depression (ustsu byo), mental disease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C54713-3D6B-4541-A77E-3A14C07D4BF8}" type="slidenum">
              <a:rPr lang="en-US" altLang="ja-JP" sz="1200"/>
              <a:pPr eaLnBrk="1" hangingPunct="1"/>
              <a:t>17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Postive psychology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6F2F0D-716A-9442-BAD3-AF9DE4F75DF0}" type="slidenum">
              <a:rPr lang="en-US" altLang="ja-JP" sz="1200"/>
              <a:pPr eaLnBrk="1" hangingPunct="1"/>
              <a:t>18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2585FB-BCF0-FA4F-955B-32BA7522B7FF}" type="slidenum">
              <a:rPr lang="en-US" altLang="ja-JP" sz="1200">
                <a:latin typeface="Geneva" charset="0"/>
              </a:rPr>
              <a:pPr eaLnBrk="1" hangingPunct="1"/>
              <a:t>19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8F587A-24E2-144C-A7D3-EC0958623378}" type="slidenum">
              <a:rPr lang="en-US" altLang="ja-JP" sz="1200">
                <a:latin typeface="Geneva" charset="0"/>
              </a:rPr>
              <a:pPr eaLnBrk="1" hangingPunct="1"/>
              <a:t>21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Learn more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Work longer at problem solving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Approach tasks with more enthusiasm.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http://www.centreforconfidence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.co.uk/pp/overview.php?p=c2lkPTImdGlkPTAmaWQ9NA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==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  <a:hlinkClick r:id=""/>
              </a:rPr>
              <a:t>http://www.theage.com.au/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  Don</a:t>
            </a:r>
            <a:r>
              <a:rPr kumimoji="0" lang="ja-JP" altLang="en-US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worry, be happy. May 8, 2006</a:t>
            </a:r>
            <a:endParaRPr kumimoji="0" lang="en-US" altLang="ja-JP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Excited, delighted.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Who are you?   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kumimoji="0" lang="en-US" altLang="ja-JP" baseline="3000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 part: What is Positive psychology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altLang="ja-JP" baseline="30000">
                <a:latin typeface="Arial" charset="0"/>
                <a:ea typeface="ＭＳ Ｐゴシック" charset="0"/>
                <a:cs typeface="ＭＳ Ｐゴシック" charset="0"/>
              </a:rPr>
              <a:t>nd</a:t>
            </a: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 part: How connect that to ELT – also language and cross cultural connections.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Then a break and “Happiness 2.0”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You may think: Wait. Have to teach speaking, listening, reading, and writing? Now I</a:t>
            </a:r>
            <a:r>
              <a:rPr kumimoji="0"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m responsible for happiness.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Arial" charset="0"/>
                <a:ea typeface="ＭＳ Ｐゴシック" charset="0"/>
                <a:cs typeface="ＭＳ Ｐゴシック" charset="0"/>
              </a:rPr>
              <a:t>Not really. It can be a tool. But any teaching… (next slide)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E078D5-4498-8E47-A69F-6F5E413E2AA8}" type="slidenum">
              <a:rPr lang="en-US" altLang="ja-JP" sz="1200"/>
              <a:pPr eaLnBrk="1" hangingPunct="1"/>
              <a:t>3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97A7E8-2174-C141-B457-D4ACF98819F4}" type="slidenum">
              <a:rPr lang="en-US" altLang="ja-JP" sz="1200">
                <a:latin typeface="Geneva" charset="0"/>
              </a:rPr>
              <a:pPr eaLnBrk="1" hangingPunct="1"/>
              <a:t>22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Engaging activities. Engagement can lead to flow.   Involvement, investment. 	</a:t>
            </a:r>
            <a:endParaRPr kumimoji="0" lang="en-US" altLang="ja-JP" sz="1000">
              <a:solidFill>
                <a:srgbClr val="1437FF"/>
              </a:solidFill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36931F-35E6-3C4E-8D79-DDB0ED396D92}" type="slidenum">
              <a:rPr lang="en-US" altLang="ja-JP" sz="1200">
                <a:latin typeface="Geneva" charset="0"/>
              </a:rPr>
              <a:pPr eaLnBrk="1" hangingPunct="1"/>
              <a:t>23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Engaging activities. Engagement can lead to flow.   Involvement, investment. </a:t>
            </a:r>
          </a:p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latin typeface="Calibri" charset="0"/>
                <a:ea typeface="ＭＳ Ｐゴシック" charset="0"/>
              </a:rPr>
              <a:t>Storm &amp; Tecott  2005) in Willis in Sousa, 2010</a:t>
            </a:r>
          </a:p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	</a:t>
            </a:r>
            <a:endParaRPr kumimoji="0" lang="en-US" altLang="ja-JP" sz="1000">
              <a:solidFill>
                <a:srgbClr val="1437FF"/>
              </a:solidFill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A81D75-E1FE-C54F-9A43-EC7DCC03E529}" type="slidenum">
              <a:rPr lang="en-US" altLang="ja-JP" sz="1200">
                <a:latin typeface="Geneva" charset="0"/>
              </a:rPr>
              <a:pPr eaLnBrk="1" hangingPunct="1"/>
              <a:t>24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Dopamine --- </a:t>
            </a:r>
          </a:p>
          <a:p>
            <a:pPr lvl="2" eaLnBrk="1" hangingPunct="1">
              <a:lnSpc>
                <a:spcPct val="90000"/>
              </a:lnSpc>
            </a:pPr>
            <a:endParaRPr kumimoji="0" lang="en-US" altLang="ja-JP" sz="2800">
              <a:solidFill>
                <a:schemeClr val="tx2"/>
              </a:solidFill>
              <a:latin typeface="Marker Felt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Engaging activities. Engagement can lead to flow.   Involvement, investment. </a:t>
            </a:r>
          </a:p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latin typeface="Calibri" charset="0"/>
                <a:ea typeface="ＭＳ Ｐゴシック" charset="0"/>
              </a:rPr>
              <a:t>Storm &amp; Tecott  2005) in Willis in Sousa, 2010</a:t>
            </a:r>
          </a:p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	</a:t>
            </a:r>
            <a:endParaRPr kumimoji="0" lang="en-US" altLang="ja-JP" sz="1000">
              <a:solidFill>
                <a:srgbClr val="1437FF"/>
              </a:solidFill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C7E0F1-0921-6C42-B5E6-882ECC0FFB5B}" type="slidenum">
              <a:rPr lang="en-US" altLang="ja-JP" sz="1200">
                <a:latin typeface="Geneva" charset="0"/>
              </a:rPr>
              <a:pPr eaLnBrk="1" hangingPunct="1"/>
              <a:t>25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kumimoji="0" lang="en-US" altLang="ja-JP">
                <a:latin typeface="Comic Sans MS" charset="0"/>
                <a:ea typeface="ＭＳ Ｐゴシック" charset="0"/>
                <a:cs typeface="ＭＳ Ｐゴシック" charset="0"/>
              </a:rPr>
              <a:t>For many students: educational pressure-cooker. Positive self-esteem/ positive self-regard often missing. </a:t>
            </a:r>
          </a:p>
          <a:p>
            <a:pPr lvl="2" eaLnBrk="1" hangingPunct="1">
              <a:lnSpc>
                <a:spcPct val="90000"/>
              </a:lnSpc>
            </a:pPr>
            <a:r>
              <a:rPr kumimoji="0" lang="en-US" altLang="ja-JP" sz="2800">
                <a:solidFill>
                  <a:schemeClr val="tx2"/>
                </a:solidFill>
                <a:latin typeface="Marker Felt" charset="0"/>
                <a:ea typeface="ＭＳ Ｐゴシック" charset="0"/>
              </a:rPr>
              <a:t>		</a:t>
            </a:r>
            <a:endParaRPr kumimoji="0" lang="en-US" altLang="ja-JP" sz="1000">
              <a:solidFill>
                <a:srgbClr val="1437FF"/>
              </a:solidFill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6E4CF6-6FC5-AA49-917C-022E7F411E6D}" type="slidenum">
              <a:rPr lang="en-US" altLang="ja-JP" sz="1200">
                <a:latin typeface="Geneva" charset="0"/>
              </a:rPr>
              <a:pPr eaLnBrk="1" hangingPunct="1"/>
              <a:t>26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DD9E0E-3B99-A045-B546-03F09E79CB3D}" type="slidenum">
              <a:rPr lang="en-US" altLang="ja-JP" sz="1200">
                <a:latin typeface="Geneva" charset="0"/>
              </a:rPr>
              <a:pPr eaLnBrk="1" hangingPunct="1"/>
              <a:t>27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Not Harry Potter and the Keys to English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C4BDAD-5912-A248-BDC3-2954482D5B6E}" type="slidenum">
              <a:rPr lang="en-US" altLang="ja-JP" sz="1200"/>
              <a:pPr eaLnBrk="1" hangingPunct="1"/>
              <a:t>28</a:t>
            </a:fld>
            <a:endParaRPr lang="en-US" altLang="ja-JP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Behaviorally, </a:t>
            </a:r>
            <a:r>
              <a:rPr lang="en-US" dirty="0" err="1" smtClean="0"/>
              <a:t>cognatively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AD25-F9D4-F345-B966-7D578BC1B7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1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0033B-D2FE-B643-A47B-45AB7983E8DE}" type="slidenum">
              <a:rPr lang="en-US" altLang="ja-JP" sz="1200">
                <a:latin typeface="Geneva" charset="0"/>
              </a:rPr>
              <a:pPr eaLnBrk="1" hangingPunct="1"/>
              <a:t>30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2E68E0-6EC1-9942-8DE7-3ED837DE6398}" type="slidenum">
              <a:rPr lang="en-US" altLang="ja-JP" sz="1200"/>
              <a:pPr eaLnBrk="1" hangingPunct="1"/>
              <a:t>31</a:t>
            </a:fld>
            <a:endParaRPr lang="en-US" altLang="ja-JP" sz="120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Share some insight from positive psychology and can inform our teaching. </a:t>
            </a:r>
          </a:p>
          <a:p>
            <a:endParaRPr kumimoji="0" lang="en-US" altLang="ja-JP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Start: how does happiness work?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938E8-A89E-6D45-94CA-8138D0897057}" type="slidenum">
              <a:rPr lang="en-US" altLang="ja-JP" sz="1200"/>
              <a:pPr eaLnBrk="1" hangingPunct="1"/>
              <a:t>4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987B0A-D77E-7442-A40C-377E0556AFD2}" type="slidenum">
              <a:rPr lang="en-US" altLang="ja-JP" sz="1200">
                <a:latin typeface="Geneva" charset="0"/>
              </a:rPr>
              <a:pPr eaLnBrk="1" hangingPunct="1"/>
              <a:t>32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sz="1800" dirty="0" smtClean="0">
                <a:latin typeface="Geneva" charset="0"/>
                <a:ea typeface="ＭＳ Ｐゴシック" charset="0"/>
                <a:cs typeface="ＭＳ Ｐゴシック" charset="0"/>
              </a:rPr>
              <a:t>Remember </a:t>
            </a:r>
            <a:r>
              <a:rPr kumimoji="0" lang="en-US" altLang="ja-JP" sz="1800" dirty="0">
                <a:latin typeface="Geneva" charset="0"/>
                <a:ea typeface="ＭＳ Ｐゴシック" charset="0"/>
                <a:cs typeface="ＭＳ Ｐゴシック" charset="0"/>
              </a:rPr>
              <a:t>good things in your life</a:t>
            </a:r>
            <a:endParaRPr kumimoji="0" lang="en-US" altLang="ja-JP" dirty="0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128F7C-0899-FE44-B4AB-B5775404FF11}" type="slidenum">
              <a:rPr lang="en-US" altLang="ja-JP" sz="1200"/>
              <a:pPr eaLnBrk="1" hangingPunct="1"/>
              <a:t>33</a:t>
            </a:fld>
            <a:endParaRPr lang="en-US" altLang="ja-JP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Count your blessings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AA399F-9B4D-7042-AE92-2BB46FA058C8}" type="slidenum">
              <a:rPr lang="en-US" altLang="ja-JP" sz="1200"/>
              <a:pPr eaLnBrk="1" hangingPunct="1"/>
              <a:t>34</a:t>
            </a:fld>
            <a:endParaRPr lang="en-US" altLang="ja-JP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12A2CB-49AB-C14C-9BB2-8B08FAAC809D}" type="slidenum">
              <a:rPr lang="en-US" altLang="ja-JP" sz="1200"/>
              <a:pPr eaLnBrk="1" hangingPunct="1"/>
              <a:t>35</a:t>
            </a:fld>
            <a:endParaRPr lang="en-US" altLang="ja-JP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43169D-5738-204F-80F2-D4A30CE36194}" type="slidenum">
              <a:rPr lang="en-US" altLang="ja-JP" sz="1200"/>
              <a:pPr eaLnBrk="1" hangingPunct="1"/>
              <a:t>36</a:t>
            </a:fld>
            <a:endParaRPr lang="en-US" altLang="ja-JP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Take time for family and friends.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AF6B06-FD66-8541-8BDA-DCF979243880}" type="slidenum">
              <a:rPr lang="en-US" altLang="ja-JP" sz="1200"/>
              <a:pPr eaLnBrk="1" hangingPunct="1"/>
              <a:t>37</a:t>
            </a:fld>
            <a:endParaRPr lang="en-US" altLang="ja-JP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Forgive others. Forgive yourself.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Stay healthy. Take care of your health and body.</a:t>
            </a: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B099E9-D06F-CE43-9B79-EED04893D7F1}" type="slidenum">
              <a:rPr lang="en-US" altLang="ja-JP" sz="1200"/>
              <a:pPr eaLnBrk="1" hangingPunct="1"/>
              <a:t>38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55316-5F9C-5343-8337-771376B754E9}" type="slidenum">
              <a:rPr lang="en-US" altLang="ja-JP" sz="1200"/>
              <a:pPr eaLnBrk="1" hangingPunct="1"/>
              <a:t>39</a:t>
            </a:fld>
            <a:endParaRPr lang="en-US" altLang="ja-JP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This is different than remember. This is real time.  English teacher:  Remembering is past tense. This is present, present simple, present continuous. RIGHT Now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16BA3D-70B7-4140-A923-4F2DD3648AFA}" type="slidenum">
              <a:rPr lang="en-US" altLang="ja-JP" sz="1200"/>
              <a:pPr eaLnBrk="1" hangingPunct="1"/>
              <a:t>40</a:t>
            </a:fld>
            <a:endParaRPr lang="en-US" altLang="ja-JP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Happy people, when they run into negative experiences, know they will pass.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F6106A-04ED-8640-9E23-BB2B5BD95559}" type="slidenum">
              <a:rPr lang="en-US" altLang="ja-JP" sz="1200"/>
              <a:pPr eaLnBrk="1" hangingPunct="1"/>
              <a:t>41</a:t>
            </a:fld>
            <a:endParaRPr lang="en-US" altLang="ja-JP" sz="1200"/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96F761-1D6E-5942-8286-B04C6B139653}" type="slidenum">
              <a:rPr lang="en-US" altLang="ja-JP" sz="1200">
                <a:latin typeface="Geneva" charset="0"/>
              </a:rPr>
              <a:pPr eaLnBrk="1" hangingPunct="1"/>
              <a:t>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Learn more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Work longer at problem solving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Approach tasks with more enthusiasm.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http://www.centreforconfidence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.co.uk/pp/overview.php?p=c2lkPTImdGlkPTAmaWQ9NA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==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  <a:hlinkClick r:id=""/>
              </a:rPr>
              <a:t>http://www.theage.com.au/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  Don</a:t>
            </a:r>
            <a:r>
              <a:rPr kumimoji="0" lang="ja-JP" altLang="en-US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kumimoji="0" lang="en-US" altLang="ja-JP">
                <a:solidFill>
                  <a:schemeClr val="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worry, be happy. May 8, 2006</a:t>
            </a:r>
            <a:endParaRPr kumimoji="0" lang="en-US" altLang="ja-JP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Next, how to introduce those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8 ideas into the elt classroom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You don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t have to remember. Download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D7C488-3515-F94D-876B-A5201869FBDA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Next, how to introduce those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8 ideas into the elt classroom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You don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t have to remember. Download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7F6DCA-094C-EE49-919D-962A8133F466}" type="slidenum">
              <a:rPr lang="en-US" sz="1200"/>
              <a:pPr eaLnBrk="1" hangingPunct="1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C0E49A-A6A2-D44F-97B0-5ED036C59BFF}" type="slidenum">
              <a:rPr lang="en-US" altLang="ja-JP" sz="1200"/>
              <a:pPr eaLnBrk="1" hangingPunct="1"/>
              <a:t>45</a:t>
            </a:fld>
            <a:endParaRPr lang="en-US" altLang="ja-JP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Count your blessings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Tasted</a:t>
            </a:r>
            <a:r>
              <a:rPr kumimoji="1" lang="en-US" altLang="ja-JP" smtClean="0"/>
              <a:t>: remembering</a:t>
            </a:r>
            <a:endParaRPr kumimoji="1" lang="en-US" altLang="ja-JP" dirty="0" smtClean="0"/>
          </a:p>
          <a:p>
            <a:r>
              <a:rPr kumimoji="1" lang="en-US" altLang="ja-JP" dirty="0" smtClean="0"/>
              <a:t>Mom</a:t>
            </a:r>
            <a:r>
              <a:rPr kumimoji="1" lang="en-US" altLang="ja-JP" baseline="0" dirty="0" smtClean="0"/>
              <a:t> – thank you</a:t>
            </a:r>
          </a:p>
          <a:p>
            <a:r>
              <a:rPr kumimoji="1" lang="en-US" altLang="ja-JP" baseline="0" dirty="0" err="1" smtClean="0"/>
              <a:t>Pizze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fav</a:t>
            </a:r>
            <a:r>
              <a:rPr kumimoji="1" lang="en-US" altLang="ja-JP" baseline="0" dirty="0" smtClean="0"/>
              <a:t> – present</a:t>
            </a:r>
          </a:p>
          <a:p>
            <a:r>
              <a:rPr kumimoji="1" lang="en-US" altLang="ja-JP" baseline="0" dirty="0" smtClean="0"/>
              <a:t>I helped – doing kind things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DBF0A-CD62-D649-96D7-CF3086BBEB1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45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Happier, </a:t>
            </a:r>
          </a:p>
          <a:p>
            <a:r>
              <a:rPr lang="en-US" dirty="0" smtClean="0"/>
              <a:t>Less depression</a:t>
            </a:r>
          </a:p>
          <a:p>
            <a:r>
              <a:rPr lang="en-US" dirty="0" smtClean="0"/>
              <a:t>People tend to keep doing the noticing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DBF0A-CD62-D649-96D7-CF3086BBEB1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55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BEF8A-2B70-6247-913E-29E732B5A128}" type="slidenum">
              <a:rPr lang="en-US" altLang="ja-JP" sz="1200">
                <a:latin typeface="Geneva" charset="0"/>
              </a:rPr>
              <a:pPr eaLnBrk="1" hangingPunct="1"/>
              <a:t>56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217FEF-B129-6948-9A51-7886A1941833}" type="slidenum">
              <a:rPr lang="en-US" altLang="ja-JP" sz="1200">
                <a:latin typeface="Geneva" charset="0"/>
              </a:rPr>
              <a:pPr eaLnBrk="1" hangingPunct="1"/>
              <a:t>57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F55031-7F1B-1745-926F-3D322B477CDD}" type="slidenum">
              <a:rPr lang="en-US" altLang="ja-JP" sz="1200"/>
              <a:pPr eaLnBrk="1" hangingPunct="1"/>
              <a:t>58</a:t>
            </a:fld>
            <a:endParaRPr lang="en-US" altLang="ja-JP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B52D94-82FB-4B4F-A44E-11D0D516EC86}" type="slidenum">
              <a:rPr lang="en-US" altLang="ja-JP" sz="1200"/>
              <a:pPr eaLnBrk="1" hangingPunct="1"/>
              <a:t>59</a:t>
            </a:fld>
            <a:endParaRPr lang="en-US" altLang="ja-JP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Brain is full of chemical – serotonin, enDORFin, dopamine 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E7ABA5-87FC-3041-B48B-344A84D76B34}" type="slidenum">
              <a:rPr lang="en-US" altLang="ja-JP" sz="1200"/>
              <a:pPr eaLnBrk="1" hangingPunct="1"/>
              <a:t>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B52D94-82FB-4B4F-A44E-11D0D516EC86}" type="slidenum">
              <a:rPr lang="en-US" altLang="ja-JP" sz="1200"/>
              <a:pPr eaLnBrk="1" hangingPunct="1"/>
              <a:t>60</a:t>
            </a:fld>
            <a:endParaRPr lang="en-US" altLang="ja-JP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B52D94-82FB-4B4F-A44E-11D0D516EC86}" type="slidenum">
              <a:rPr lang="en-US" altLang="ja-JP" sz="1200"/>
              <a:pPr eaLnBrk="1" hangingPunct="1"/>
              <a:t>61</a:t>
            </a:fld>
            <a:endParaRPr lang="en-US" altLang="ja-JP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B52D94-82FB-4B4F-A44E-11D0D516EC86}" type="slidenum">
              <a:rPr lang="en-US" altLang="ja-JP" sz="1200"/>
              <a:pPr eaLnBrk="1" hangingPunct="1"/>
              <a:t>62</a:t>
            </a:fld>
            <a:endParaRPr lang="en-US" altLang="ja-JP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B52D94-82FB-4B4F-A44E-11D0D516EC86}" type="slidenum">
              <a:rPr lang="en-US" altLang="ja-JP" sz="1200"/>
              <a:pPr eaLnBrk="1" hangingPunct="1"/>
              <a:t>63</a:t>
            </a:fld>
            <a:endParaRPr lang="en-US" altLang="ja-JP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Happiness comes from </a:t>
            </a:r>
            <a:r>
              <a:rPr kumimoji="0" lang="en-US" altLang="ja-JP" dirty="0" err="1" smtClean="0">
                <a:latin typeface="Calibri" charset="0"/>
                <a:ea typeface="ＭＳ Ｐゴシック" charset="0"/>
                <a:cs typeface="ＭＳ Ｐゴシック" charset="0"/>
              </a:rPr>
              <a:t>withing</a:t>
            </a:r>
            <a:r>
              <a:rPr kumimoji="0"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Happiness comes from BTWEEN – </a:t>
            </a:r>
            <a:r>
              <a:rPr kumimoji="0" lang="en-US" altLang="ja-JP" dirty="0" err="1" smtClean="0">
                <a:latin typeface="Calibri" charset="0"/>
                <a:ea typeface="ＭＳ Ｐゴシック" charset="0"/>
                <a:cs typeface="ＭＳ Ｐゴシック" charset="0"/>
              </a:rPr>
              <a:t>Johnathan</a:t>
            </a:r>
            <a:r>
              <a:rPr kumimoji="0"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mtClean="0">
                <a:latin typeface="Calibri" charset="0"/>
                <a:ea typeface="ＭＳ Ｐゴシック" charset="0"/>
                <a:cs typeface="ＭＳ Ｐゴシック" charset="0"/>
              </a:rPr>
              <a:t>Haidt</a:t>
            </a: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20A4FC-A4A0-B948-8547-40B7BF997D7C}" type="slidenum">
              <a:rPr lang="en-US" altLang="ja-JP" sz="1200">
                <a:latin typeface="Geneva" charset="0"/>
              </a:rPr>
              <a:pPr eaLnBrk="1" hangingPunct="1"/>
              <a:t>64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 smtClean="0">
                <a:latin typeface="Geneva" charset="0"/>
                <a:ea typeface="ＭＳ Ｐゴシック" charset="0"/>
                <a:cs typeface="ＭＳ Ｐゴシック" charset="0"/>
              </a:rPr>
              <a:t>The</a:t>
            </a:r>
            <a:r>
              <a:rPr kumimoji="0" lang="en-US" altLang="ja-JP" baseline="0" dirty="0" smtClean="0">
                <a:latin typeface="Geneva" charset="0"/>
                <a:ea typeface="ＭＳ Ｐゴシック" charset="0"/>
                <a:cs typeface="ＭＳ Ｐゴシック" charset="0"/>
              </a:rPr>
              <a:t> complement</a:t>
            </a:r>
            <a:endParaRPr kumimoji="0" lang="en-US" altLang="ja-JP" dirty="0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20A4FC-A4A0-B948-8547-40B7BF997D7C}" type="slidenum">
              <a:rPr lang="en-US" altLang="ja-JP" sz="1200">
                <a:latin typeface="Geneva" charset="0"/>
              </a:rPr>
              <a:pPr eaLnBrk="1" hangingPunct="1"/>
              <a:t>65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CULTURAL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306BFF-3C42-6945-B0CC-52AF049D40AA}" type="slidenum">
              <a:rPr lang="en-US" altLang="ja-JP" sz="1200">
                <a:latin typeface="Geneva" charset="0"/>
              </a:rPr>
              <a:pPr eaLnBrk="1" hangingPunct="1"/>
              <a:t>66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CULTURE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Japan – deny it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Thailand/ Pakistan: 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Oh, I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’</a:t>
            </a: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ll give it to you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”</a:t>
            </a:r>
            <a:endParaRPr kumimoji="0" lang="en-US" altLang="ja-JP"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Samoa/ pacific islands – really will give it to you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Many English speaking cultures- just say thank you.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Not suggesting, I (as NEST) do therefore Ss should, am suggesting they should be award of different options.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C1C5DA-2623-AB4E-AF46-2C32EA30DC10}" type="slidenum">
              <a:rPr lang="en-US" altLang="ja-JP" sz="1200">
                <a:latin typeface="Geneva" charset="0"/>
              </a:rPr>
              <a:pPr eaLnBrk="1" hangingPunct="1"/>
              <a:t>67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Cultural activity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2462D4-4CD9-8C4B-8113-E748377CB2EB}" type="slidenum">
              <a:rPr lang="en-US" altLang="ja-JP" sz="1200">
                <a:latin typeface="Geneva" charset="0"/>
              </a:rPr>
              <a:pPr eaLnBrk="1" hangingPunct="1"/>
              <a:t>68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HOW MANY TIMES EACH?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Think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Say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Hard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Reprocess: It is a drills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4085FA-4D46-BF44-AF66-99AB302DB798}" type="slidenum">
              <a:rPr lang="en-US" altLang="ja-JP" sz="1200">
                <a:latin typeface="Geneva" charset="0"/>
              </a:rPr>
              <a:pPr eaLnBrk="1" hangingPunct="1"/>
              <a:t>69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 err="1" smtClean="0">
                <a:latin typeface="Geneva" charset="0"/>
                <a:ea typeface="ＭＳ Ｐゴシック" charset="0"/>
                <a:cs typeface="ＭＳ Ｐゴシック" charset="0"/>
              </a:rPr>
              <a:t>Niven</a:t>
            </a:r>
            <a:r>
              <a:rPr kumimoji="0" lang="en-US" altLang="ja-JP" dirty="0" smtClean="0">
                <a:latin typeface="Geneva" charset="0"/>
                <a:ea typeface="ＭＳ Ｐゴシック" charset="0"/>
                <a:cs typeface="ＭＳ Ｐゴシック" charset="0"/>
              </a:rPr>
              <a:t> – 100 simple secrets of happy</a:t>
            </a:r>
            <a:r>
              <a:rPr kumimoji="0" lang="en-US" altLang="ja-JP" baseline="0" dirty="0" smtClean="0">
                <a:latin typeface="Geneva" charset="0"/>
                <a:ea typeface="ＭＳ Ｐゴシック" charset="0"/>
                <a:cs typeface="ＭＳ Ｐゴシック" charset="0"/>
              </a:rPr>
              <a:t> people.   2006. Harper Collins</a:t>
            </a:r>
            <a:endParaRPr kumimoji="0" lang="ja-JP" altLang="en-US" dirty="0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www.ipsos-na.com</a:t>
            </a:r>
            <a:r>
              <a:rPr lang="en-US" dirty="0" smtClean="0"/>
              <a:t>/news-polls/</a:t>
            </a:r>
            <a:r>
              <a:rPr lang="en-US" dirty="0" err="1" smtClean="0"/>
              <a:t>pressrelease.aspx?id</a:t>
            </a:r>
            <a:r>
              <a:rPr lang="en-US" dirty="0" smtClean="0"/>
              <a:t>=6400</a:t>
            </a:r>
          </a:p>
          <a:p>
            <a:r>
              <a:rPr lang="en-US" dirty="0" smtClean="0"/>
              <a:t>Just got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AD25-F9D4-F345-B966-7D578BC1B7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148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54CA7E-C5CB-CB48-9D82-96133294B463}" type="slidenum">
              <a:rPr lang="en-US" altLang="ja-JP" sz="1200">
                <a:latin typeface="Geneva" charset="0"/>
              </a:rPr>
              <a:pPr eaLnBrk="1" hangingPunct="1"/>
              <a:t>70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C85A01-5A4A-3640-9A2C-5025003FA5C8}" type="slidenum">
              <a:rPr lang="en-US" altLang="ja-JP" sz="1200"/>
              <a:pPr eaLnBrk="1" hangingPunct="1"/>
              <a:t>71</a:t>
            </a:fld>
            <a:endParaRPr lang="en-US" altLang="ja-JP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FFF7E6-F699-9B4A-9A28-7D9C4DE5208B}" type="slidenum">
              <a:rPr lang="en-US" smtClean="0">
                <a:latin typeface="Geneva" charset="0"/>
              </a:rPr>
              <a:pPr/>
              <a:t>72</a:t>
            </a:fld>
            <a:endParaRPr lang="en-US" smtClean="0">
              <a:latin typeface="Geneva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4400" smtClean="0">
                <a:latin typeface="Geneva" charset="0"/>
                <a:ea typeface="ＭＳ Ｐゴシック" charset="-128"/>
                <a:cs typeface="ＭＳ Ｐゴシック" charset="-128"/>
              </a:rPr>
              <a:t>Shu-kri-yaa</a:t>
            </a:r>
            <a:endParaRPr lang="en-US" smtClean="0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FFF7E6-F699-9B4A-9A28-7D9C4DE5208B}" type="slidenum">
              <a:rPr lang="en-US" smtClean="0">
                <a:latin typeface="Geneva" charset="0"/>
              </a:rPr>
              <a:pPr/>
              <a:t>73</a:t>
            </a:fld>
            <a:endParaRPr lang="en-US" smtClean="0">
              <a:latin typeface="Geneva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4400" smtClean="0">
                <a:latin typeface="Geneva" charset="0"/>
                <a:ea typeface="ＭＳ Ｐゴシック" charset="-128"/>
                <a:cs typeface="ＭＳ Ｐゴシック" charset="-128"/>
              </a:rPr>
              <a:t>Shu-kri-yaa</a:t>
            </a:r>
            <a:endParaRPr lang="en-US" smtClean="0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42774A-0A83-544E-B94B-CC32340B625A}" type="slidenum">
              <a:rPr lang="en-US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74</a:t>
            </a:fld>
            <a:endParaRPr lang="en-US" smtClean="0">
              <a:latin typeface="Genev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4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4400" dirty="0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t>Mangos, papayas,</a:t>
            </a:r>
            <a:r>
              <a:rPr lang="en-US" sz="4400" baseline="0" dirty="0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t> pineapples, bananas – wonderful FRESH FRUIT</a:t>
            </a:r>
            <a:endParaRPr lang="en-US" sz="4400" dirty="0" smtClean="0">
              <a:latin typeface="Genev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42774A-0A83-544E-B94B-CC32340B625A}" type="slidenum">
              <a:rPr lang="en-US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75</a:t>
            </a:fld>
            <a:endParaRPr lang="en-US" smtClean="0">
              <a:latin typeface="Genev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4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4400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t>She-she  (xi-xi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5D43FB-A45B-BB4E-8D17-B659CD4C46AD}" type="slidenum">
              <a:rPr lang="en-US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76</a:t>
            </a:fld>
            <a:endParaRPr lang="en-US" smtClean="0">
              <a:latin typeface="Genev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69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4400" dirty="0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t>She-she  (xi-xi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9F892B-3778-E84D-B17D-72D64AAA855A}" type="slidenum">
              <a:rPr lang="en-US" altLang="ja-JP" sz="1200"/>
              <a:pPr eaLnBrk="1" hangingPunct="1"/>
              <a:t>77</a:t>
            </a:fld>
            <a:endParaRPr lang="en-US" altLang="ja-JP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Take time for family and friends.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Culture: Some east Asians (inc. Japanese) social relationships more important that European North Americans.  (Group culture) Within European, range- Italians more social than Scots.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C11E1F-B1FC-D34D-BED9-8FC8509BDC86}" type="slidenum">
              <a:rPr lang="en-US" smtClean="0">
                <a:latin typeface="Geneva" charset="0"/>
              </a:rPr>
              <a:pPr/>
              <a:t>78</a:t>
            </a:fld>
            <a:endParaRPr lang="en-US" smtClean="0">
              <a:latin typeface="Geneva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2DD01F-658A-7B4E-86F1-C58404A6F7AC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50% set point.  Goes up/down, comes back.  Mpls twins studies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10% - circumstances. 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40% - intentional activity – our decisions. 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40% -- 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C8D2F0-E159-A34D-AA41-6625A027CCAA}" type="slidenum">
              <a:rPr lang="en-US" altLang="ja-JP" sz="1200"/>
              <a:pPr eaLnBrk="1" hangingPunct="1"/>
              <a:t>8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92F71C-F6BD-EC49-952E-C3CBAAB61F9C}" type="slidenum">
              <a:rPr lang="en-US" altLang="ja-JP" sz="1200"/>
              <a:pPr eaLnBrk="1" hangingPunct="1"/>
              <a:t>80</a:t>
            </a:fld>
            <a:endParaRPr lang="en-US" altLang="ja-JP" sz="12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dirty="0">
                <a:latin typeface="Geneva" charset="0"/>
                <a:ea typeface="ＭＳ Ｐゴシック" charset="0"/>
                <a:cs typeface="ＭＳ Ｐゴシック" charset="0"/>
              </a:rPr>
              <a:t>Standard activity.  I learned about it from something  Martin Seligman wrote (U. Pennsylvania).  Christopher Peterson (U. of Michigan) worked with Seligman, now u. of Michigan. </a:t>
            </a:r>
            <a:r>
              <a:rPr lang="en-US" altLang="ja-JP" dirty="0" err="1" smtClean="0">
                <a:latin typeface="Geneva" charset="0"/>
                <a:ea typeface="ＭＳ Ｐゴシック" charset="0"/>
                <a:cs typeface="ＭＳ Ｐゴシック" charset="0"/>
              </a:rPr>
              <a:t>Nansook</a:t>
            </a:r>
            <a:r>
              <a:rPr lang="en-US" altLang="ja-JP" baseline="0" dirty="0" smtClean="0">
                <a:latin typeface="Geneva" charset="0"/>
                <a:ea typeface="ＭＳ Ｐゴシック" charset="0"/>
                <a:cs typeface="ＭＳ Ｐゴシック" charset="0"/>
              </a:rPr>
              <a:t> Park (student – now Director of </a:t>
            </a:r>
            <a:r>
              <a:rPr lang="en-US" altLang="ja-JP" baseline="0" dirty="0" err="1" smtClean="0">
                <a:latin typeface="Geneva" charset="0"/>
                <a:ea typeface="ＭＳ Ｐゴシック" charset="0"/>
                <a:cs typeface="ＭＳ Ｐゴシック" charset="0"/>
              </a:rPr>
              <a:t>UMich</a:t>
            </a:r>
            <a:r>
              <a:rPr lang="en-US" altLang="ja-JP" baseline="0" dirty="0" smtClean="0">
                <a:latin typeface="Genev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err="1" smtClean="0">
                <a:latin typeface="Geneva" charset="0"/>
                <a:ea typeface="ＭＳ Ｐゴシック" charset="0"/>
                <a:cs typeface="ＭＳ Ｐゴシック" charset="0"/>
              </a:rPr>
              <a:t>PosPsych</a:t>
            </a:r>
            <a:r>
              <a:rPr lang="en-US" altLang="ja-JP" baseline="0" dirty="0" smtClean="0">
                <a:latin typeface="Genev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err="1" smtClean="0">
                <a:latin typeface="Geneva" charset="0"/>
                <a:ea typeface="ＭＳ Ｐゴシック" charset="0"/>
                <a:cs typeface="ＭＳ Ｐゴシック" charset="0"/>
              </a:rPr>
              <a:t>center</a:t>
            </a:r>
            <a:r>
              <a:rPr lang="en-US" altLang="ja-JP" dirty="0" err="1" smtClean="0">
                <a:latin typeface="Geneva" charset="0"/>
                <a:ea typeface="ＭＳ Ｐゴシック" charset="0"/>
                <a:cs typeface="ＭＳ Ｐゴシック" charset="0"/>
              </a:rPr>
              <a:t>we</a:t>
            </a:r>
            <a:r>
              <a:rPr lang="en-US" altLang="ja-JP" dirty="0" smtClean="0">
                <a:latin typeface="Genev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>
                <a:latin typeface="Geneva" charset="0"/>
                <a:ea typeface="ＭＳ Ｐゴシック" charset="0"/>
                <a:cs typeface="ＭＳ Ｐゴシック" charset="0"/>
              </a:rPr>
              <a:t>do that every year.</a:t>
            </a:r>
          </a:p>
          <a:p>
            <a:pPr eaLnBrk="1" hangingPunct="1"/>
            <a:endParaRPr lang="ja-JP" alt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09DF2E-E339-1444-AF9A-C16F1D863D43}" type="slidenum">
              <a:rPr lang="en-US" altLang="ja-JP" sz="1200"/>
              <a:pPr eaLnBrk="1" hangingPunct="1"/>
              <a:t>81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5593B-8D7F-0443-A6C9-3CAFB48E2620}" type="slidenum">
              <a:rPr lang="en-US" sz="1200">
                <a:latin typeface="Geneva" charset="0"/>
              </a:rPr>
              <a:pPr eaLnBrk="1" hangingPunct="1"/>
              <a:t>85</a:t>
            </a:fld>
            <a:endParaRPr lang="en-US" sz="1200">
              <a:latin typeface="Geneva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5593B-8D7F-0443-A6C9-3CAFB48E2620}" type="slidenum">
              <a:rPr lang="en-US" sz="1200">
                <a:latin typeface="Geneva" charset="0"/>
              </a:rPr>
              <a:pPr eaLnBrk="1" hangingPunct="1"/>
              <a:t>86</a:t>
            </a:fld>
            <a:endParaRPr lang="en-US" sz="1200">
              <a:latin typeface="Geneva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76B804-96F9-5E49-B5DF-64B2CA145D22}" type="slidenum">
              <a:rPr lang="en-US" altLang="ja-JP" sz="1200"/>
              <a:pPr eaLnBrk="1" hangingPunct="1"/>
              <a:t>87</a:t>
            </a:fld>
            <a:endParaRPr lang="en-US" altLang="ja-JP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Forgive others. Forgive yourself. 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27 years in prison</a:t>
            </a:r>
          </a:p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Every right, every reason to hate the people. But he said: (CLICK)</a:t>
            </a: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658872-5B4D-4147-9ADB-1D02F1C10722}" type="slidenum">
              <a:rPr lang="en-US" altLang="ja-JP" sz="1200"/>
              <a:pPr eaLnBrk="1" hangingPunct="1"/>
              <a:t>88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395D40-F0A5-7747-A4E9-BDDC3C9BBE06}" type="slidenum">
              <a:rPr lang="en-US" sz="1200">
                <a:latin typeface="Geneva" charset="0"/>
              </a:rPr>
              <a:pPr eaLnBrk="1" hangingPunct="1"/>
              <a:t>89</a:t>
            </a:fld>
            <a:endParaRPr lang="en-US" sz="1200">
              <a:latin typeface="Geneva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Geneva" charset="0"/>
                <a:ea typeface="ＭＳ Ｐゴシック" charset="0"/>
                <a:cs typeface="ＭＳ Ｐゴシック" charset="0"/>
              </a:rPr>
              <a:t>Note to teacher.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Geneva" charset="0"/>
                <a:ea typeface="ＭＳ Ｐゴシック" charset="0"/>
                <a:cs typeface="ＭＳ Ｐゴシック" charset="0"/>
              </a:rPr>
              <a:t>Make sure they know they won</a:t>
            </a:r>
            <a:r>
              <a:rPr lang="ja-JP" altLang="en-US">
                <a:latin typeface="Genev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Geneva" charset="0"/>
                <a:ea typeface="ＭＳ Ｐゴシック" charset="0"/>
                <a:cs typeface="ＭＳ Ｐゴシック" charset="0"/>
              </a:rPr>
              <a:t>t be asked to talk about the bad thing (it may be private).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Geneva" charset="0"/>
                <a:ea typeface="ＭＳ Ｐゴシック" charset="0"/>
                <a:cs typeface="ＭＳ Ｐゴシック" charset="0"/>
              </a:rPr>
              <a:t>Also give them time to think of something specific.  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B931B9-F805-7945-B642-29EC6070C630}" type="slidenum">
              <a:rPr lang="en-US" sz="1200">
                <a:latin typeface="Geneva" charset="0"/>
              </a:rPr>
              <a:pPr eaLnBrk="1" hangingPunct="1"/>
              <a:t>90</a:t>
            </a:fld>
            <a:endParaRPr lang="en-US" sz="1200">
              <a:latin typeface="Geneva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Geneva" charset="0"/>
                <a:ea typeface="ＭＳ Ｐゴシック" charset="0"/>
                <a:cs typeface="ＭＳ Ｐゴシック" charset="0"/>
              </a:rPr>
              <a:t>Note to teacher. Read this is a slow, calm voice. Give them time to think about each line. 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0B1FB2-8662-324E-B2A9-B8B333AE7A31}" type="slidenum">
              <a:rPr lang="en-US" sz="1200">
                <a:latin typeface="Geneva" charset="0"/>
              </a:rPr>
              <a:pPr eaLnBrk="1" hangingPunct="1"/>
              <a:t>91</a:t>
            </a:fld>
            <a:endParaRPr lang="en-US" sz="1200">
              <a:latin typeface="Geneva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9A2439-96C4-544F-A953-7F1F6D74B213}" type="slidenum">
              <a:rPr lang="en-US" sz="1200">
                <a:latin typeface="Geneva" charset="0"/>
              </a:rPr>
              <a:pPr eaLnBrk="1" hangingPunct="1"/>
              <a:t>92</a:t>
            </a:fld>
            <a:endParaRPr lang="en-US" sz="1200">
              <a:latin typeface="Geneva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Set point.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Not about tennis. 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Up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and down, come back.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Like dieting.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2094E6-F17C-AD48-999D-A5F02BF50752}" type="slidenum">
              <a:rPr lang="en-US" altLang="ja-JP" sz="1200"/>
              <a:pPr eaLnBrk="1" hangingPunct="1"/>
              <a:t>9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771AC1-80C0-324E-8BB3-3DDB62584D50}" type="slidenum">
              <a:rPr lang="en-US" sz="1200">
                <a:latin typeface="Geneva" charset="0"/>
              </a:rPr>
              <a:pPr eaLnBrk="1" hangingPunct="1"/>
              <a:t>93</a:t>
            </a:fld>
            <a:endParaRPr lang="en-US" sz="1200">
              <a:latin typeface="Geneva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B5F711-DF54-D34A-882F-F1F542A07916}" type="slidenum">
              <a:rPr lang="en-US" sz="1200">
                <a:latin typeface="Geneva" charset="0"/>
              </a:rPr>
              <a:pPr eaLnBrk="1" hangingPunct="1"/>
              <a:t>94</a:t>
            </a:fld>
            <a:endParaRPr lang="en-US" sz="1200">
              <a:latin typeface="Geneva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5593B-8D7F-0443-A6C9-3CAFB48E2620}" type="slidenum">
              <a:rPr lang="en-US" sz="1200">
                <a:latin typeface="Geneva" charset="0"/>
              </a:rPr>
              <a:pPr eaLnBrk="1" hangingPunct="1"/>
              <a:t>95</a:t>
            </a:fld>
            <a:endParaRPr lang="en-US" sz="1200">
              <a:latin typeface="Geneva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95593B-8D7F-0443-A6C9-3CAFB48E2620}" type="slidenum">
              <a:rPr lang="en-US" sz="1200">
                <a:latin typeface="Geneva" charset="0"/>
              </a:rPr>
              <a:pPr eaLnBrk="1" hangingPunct="1"/>
              <a:t>96</a:t>
            </a:fld>
            <a:endParaRPr lang="en-US" sz="1200">
              <a:latin typeface="Geneva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53C7CF-1D01-9843-882B-152654C030A5}" type="slidenum">
              <a:rPr lang="en-US" sz="1200">
                <a:latin typeface="Geneva" charset="0"/>
              </a:rPr>
              <a:pPr eaLnBrk="1" hangingPunct="1"/>
              <a:t>97</a:t>
            </a:fld>
            <a:endParaRPr lang="en-US" sz="1200">
              <a:latin typeface="Geneva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Take care of your health and body.</a:t>
            </a:r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7BBE77-8FDD-5144-B84C-0509E7198053}" type="slidenum">
              <a:rPr lang="en-US" altLang="ja-JP" sz="1200"/>
              <a:pPr eaLnBrk="1" hangingPunct="1"/>
              <a:t>98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260E5D-8B56-ED4F-B1C3-D32B26B591F3}" type="slidenum">
              <a:rPr lang="en-US" altLang="ja-JP" sz="1200">
                <a:latin typeface="Geneva" charset="0"/>
              </a:rPr>
              <a:pPr eaLnBrk="1" hangingPunct="1"/>
              <a:t>100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KFC drops transfat.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	Class action suit -- you didn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’</a:t>
            </a: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t tell us.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	Judge through it out saying, essentially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		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You thought fried chicken was health food.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”</a:t>
            </a:r>
            <a:endParaRPr kumimoji="0" lang="en-US" altLang="ja-JP"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- parents smoking 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you’re going to get sick</a:t>
            </a:r>
            <a:r>
              <a:rPr kumimoji="0" lang="ja-JP" altLang="en-US">
                <a:latin typeface="Geneva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 innervoice story.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5FB655-0D31-934A-858E-ABED24C43F96}" type="slidenum">
              <a:rPr lang="en-US" altLang="ja-JP" sz="1200">
                <a:latin typeface="Geneva" charset="0"/>
              </a:rPr>
              <a:pPr eaLnBrk="1" hangingPunct="1"/>
              <a:t>101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5FB655-0D31-934A-858E-ABED24C43F96}" type="slidenum">
              <a:rPr lang="en-US" altLang="ja-JP" sz="1200">
                <a:latin typeface="Geneva" charset="0"/>
              </a:rPr>
              <a:pPr eaLnBrk="1" hangingPunct="1"/>
              <a:t>102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ED630-8408-E447-8D8C-2FE49C1578CE}" type="slidenum">
              <a:rPr lang="en-US" altLang="ja-JP" sz="1200">
                <a:latin typeface="Geneva" charset="0"/>
              </a:rPr>
              <a:pPr eaLnBrk="1" hangingPunct="1"/>
              <a:t>105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Geneva" charset="0"/>
                <a:ea typeface="ＭＳ Ｐゴシック" charset="0"/>
                <a:cs typeface="ＭＳ Ｐゴシック" charset="0"/>
              </a:rPr>
              <a:t>Release enDORPHins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Set point. Up and down, come back.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5CA93A-0985-534F-B985-E5831991BEA6}" type="slidenum">
              <a:rPr lang="en-US" altLang="ja-JP" sz="1200"/>
              <a:pPr eaLnBrk="1" hangingPunct="1"/>
              <a:t>10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Endorphins into the brain</a:t>
            </a: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6B9508-C229-244E-A6F9-D63DF2388EF7}" type="slidenum">
              <a:rPr lang="en-US" altLang="ja-JP" sz="1200"/>
              <a:pPr eaLnBrk="1" hangingPunct="1"/>
              <a:t>106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D7670D-E955-FD40-AF4C-BDE07C042AB6}" type="slidenum">
              <a:rPr lang="en-US" altLang="ja-JP" sz="1200">
                <a:latin typeface="Geneva" charset="0"/>
              </a:rPr>
              <a:pPr eaLnBrk="1" hangingPunct="1"/>
              <a:t>107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D7670D-E955-FD40-AF4C-BDE07C042AB6}" type="slidenum">
              <a:rPr lang="en-US" altLang="ja-JP" sz="1200">
                <a:latin typeface="Geneva" charset="0"/>
              </a:rPr>
              <a:pPr eaLnBrk="1" hangingPunct="1"/>
              <a:t>108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4986A-7795-1940-AD80-85294C2836C1}" type="slidenum">
              <a:rPr lang="en-US" altLang="ja-JP" sz="1200"/>
              <a:pPr eaLnBrk="1" hangingPunct="1"/>
              <a:t>109</a:t>
            </a:fld>
            <a:endParaRPr lang="en-US" altLang="ja-JP" sz="1200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This is different than remember. This is real time.  English teacher:  Remembering is past tense. This is present, present simple, present continuous. RIGHT Now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817998-979E-044B-B6A0-06648CEEB56B}" type="slidenum">
              <a:rPr lang="en-US" altLang="ja-JP" sz="1200">
                <a:latin typeface="Geneva" charset="0"/>
              </a:rPr>
              <a:pPr eaLnBrk="1" hangingPunct="1"/>
              <a:t>110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Thanks to Michael Krigline, a teacher in China for calling this to my attention. </a:t>
            </a: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8A30D-FFC1-824C-8F90-9F8FCB11F7CB}" type="slidenum">
              <a:rPr lang="en-US" altLang="ja-JP" sz="1200"/>
              <a:pPr eaLnBrk="1" hangingPunct="1"/>
              <a:t>113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Mouse only, not remocon</a:t>
            </a: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EF59A1-61BD-D847-8955-02495AC77F30}" type="slidenum">
              <a:rPr lang="en-US" altLang="ja-JP" sz="1200"/>
              <a:pPr eaLnBrk="1" hangingPunct="1"/>
              <a:t>115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Lung scan    83% radiologists miss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33714-9C82-8B4D-B9F4-5CBC83F0FC70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6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33714-9C82-8B4D-B9F4-5CBC83F0FC70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980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D8708C-76BB-DB47-B0E1-FB1AB109C9B2}" type="slidenum">
              <a:rPr lang="en-US" altLang="ja-JP" sz="1200">
                <a:latin typeface="Geneva" charset="0"/>
              </a:rPr>
              <a:pPr eaLnBrk="1" hangingPunct="1"/>
              <a:t>118</a:t>
            </a:fld>
            <a:endParaRPr lang="en-US" altLang="ja-JP" sz="1200">
              <a:latin typeface="Geneva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9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2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3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4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C33F7-0996-694B-9381-2C17256E0B71}" type="datetimeFigureOut">
              <a:rPr lang="en-US" smtClean="0"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0E039-69A2-F442-BFAC-2541159C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arch@mgu.ac.j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3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6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63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6.xml"/><Relationship Id="rId5" Type="http://schemas.openxmlformats.org/officeDocument/2006/relationships/image" Target="../media/image104.png"/><Relationship Id="rId1" Type="http://schemas.microsoft.com/office/2007/relationships/media" Target="file://localhost/Users/silverbullet/Movies/monkey%20business%20illusion%20copy.mov" TargetMode="External"/><Relationship Id="rId2" Type="http://schemas.openxmlformats.org/officeDocument/2006/relationships/video" Target="file://localhost/Users/silverbullet/Movies/monkey%20business%20illusion%20copy.mov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5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6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111.png"/><Relationship Id="rId6" Type="http://schemas.openxmlformats.org/officeDocument/2006/relationships/image" Target="../media/image1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20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2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ge.com.au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ge.com.a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7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eforconfidence.co.uk/pp/overview.php?p=c2lkPTImdGlkPTAmaWQ9NA" TargetMode="External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26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This is the version of “ELT and the Science of Happiness: Positive Psychology in the Language Classroom” that Marc Helgesen used at JETA in Yogyakarta, June 2014 .</a:t>
            </a:r>
          </a:p>
          <a:p>
            <a:endParaRPr lang="en-US" sz="2800" dirty="0"/>
          </a:p>
          <a:p>
            <a:r>
              <a:rPr lang="en-US" sz="2800" dirty="0" smtClean="0"/>
              <a:t>© 2014 Marc Helgesen</a:t>
            </a:r>
          </a:p>
          <a:p>
            <a:r>
              <a:rPr lang="en-US" sz="2800" dirty="0" smtClean="0"/>
              <a:t>May be used for </a:t>
            </a:r>
            <a:r>
              <a:rPr lang="en-US" sz="2800" u="sng" dirty="0" smtClean="0"/>
              <a:t>non-commercial</a:t>
            </a:r>
            <a:r>
              <a:rPr lang="en-US" sz="2800" dirty="0" smtClean="0"/>
              <a:t> purposes in your English classes. </a:t>
            </a:r>
          </a:p>
          <a:p>
            <a:r>
              <a:rPr lang="en-US" sz="2800" dirty="0" smtClean="0"/>
              <a:t>For other uses, contact marc: </a:t>
            </a:r>
            <a:r>
              <a:rPr lang="en-US" sz="2800" dirty="0" smtClean="0">
                <a:hlinkClick r:id="rId2"/>
              </a:rPr>
              <a:t>march@mgu.ac.jp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Most of the photos are from </a:t>
            </a:r>
            <a:r>
              <a:rPr lang="en-US" sz="2800" dirty="0" err="1" smtClean="0"/>
              <a:t>clipart.com</a:t>
            </a:r>
            <a:r>
              <a:rPr lang="en-US" sz="2800" dirty="0" smtClean="0"/>
              <a:t> and are used with permission.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165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Content Placeholder 10"/>
          <p:cNvSpPr>
            <a:spLocks noGrp="1"/>
          </p:cNvSpPr>
          <p:nvPr>
            <p:ph idx="1"/>
          </p:nvPr>
        </p:nvSpPr>
        <p:spPr>
          <a:xfrm>
            <a:off x="457200" y="620713"/>
            <a:ext cx="5627688" cy="1079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5400" b="1">
                <a:latin typeface="Gill Sans" charset="0"/>
                <a:ea typeface="ＭＳ Ｐゴシック" charset="0"/>
                <a:cs typeface="Gill Sans" charset="0"/>
              </a:rPr>
              <a:t>Circumstances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882900"/>
            <a:ext cx="377983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3781425"/>
            <a:ext cx="537368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72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Most of us know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what to do to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be healthy.</a:t>
            </a:r>
            <a:endParaRPr kumimoji="0" lang="en-US" altLang="ja-JP" sz="44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en-US" altLang="ja-JP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dirty="0"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endParaRPr kumimoji="0" lang="en-US" altLang="ja-JP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61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0950"/>
            <a:ext cx="45720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3406775"/>
            <a:ext cx="38100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4800">
                <a:latin typeface="Gill Sans" charset="0"/>
              </a:rPr>
              <a:t>We need to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4800">
                <a:latin typeface="Gill Sans" charset="0"/>
              </a:rPr>
              <a:t>actually do it!</a:t>
            </a:r>
          </a:p>
          <a:p>
            <a:pPr eaLnBrk="1" hangingPunct="1"/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67132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Take care of your health-</a:t>
            </a:r>
            <a:b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science</a:t>
            </a:r>
            <a:endParaRPr kumimoji="0" lang="en-US" altLang="ja-JP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8305" y="2773720"/>
            <a:ext cx="8692505" cy="411480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Regular </a:t>
            </a:r>
            <a:r>
              <a:rPr kumimoji="0" lang="en-US" altLang="ja-JP" sz="16000" dirty="0">
                <a:latin typeface="Gill Sans" charset="0"/>
                <a:ea typeface="ＭＳ Ｐゴシック" charset="0"/>
                <a:cs typeface="ＭＳ Ｐゴシック" charset="0"/>
              </a:rPr>
              <a:t>exercise like walking </a:t>
            </a: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=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16000" dirty="0">
                <a:latin typeface="Gill Sans" charset="0"/>
                <a:ea typeface="ＭＳ Ｐゴシック" charset="0"/>
                <a:cs typeface="ＭＳ Ｐゴシック" charset="0"/>
              </a:rPr>
              <a:t>increases happiness 12%</a:t>
            </a: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ja-JP" sz="16000" dirty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It </a:t>
            </a:r>
            <a:r>
              <a:rPr kumimoji="0" lang="en-US" altLang="ja-JP" sz="16000" dirty="0">
                <a:latin typeface="Gill Sans" charset="0"/>
                <a:ea typeface="ＭＳ Ｐゴシック" charset="0"/>
                <a:cs typeface="ＭＳ Ｐゴシック" charset="0"/>
              </a:rPr>
              <a:t>also leads to better self image.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60000"/>
              <a:buFontTx/>
              <a:buNone/>
            </a:pPr>
            <a:endParaRPr kumimoji="0" lang="en-US" altLang="ja-JP" sz="96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People </a:t>
            </a:r>
            <a:r>
              <a:rPr kumimoji="0" lang="en-US" altLang="ja-JP" sz="16000" dirty="0">
                <a:latin typeface="Gill Sans" charset="0"/>
                <a:ea typeface="ＭＳ Ｐゴシック" charset="0"/>
                <a:cs typeface="ＭＳ Ｐゴシック" charset="0"/>
              </a:rPr>
              <a:t>who eat a lot of fruit  have 11% more feeling of being able to do things and being </a:t>
            </a:r>
            <a:r>
              <a:rPr kumimoji="0" lang="en-US" altLang="ja-JP" sz="16000" dirty="0" smtClean="0">
                <a:latin typeface="Gill Sans" charset="0"/>
                <a:ea typeface="ＭＳ Ｐゴシック" charset="0"/>
                <a:cs typeface="ＭＳ Ｐゴシック" charset="0"/>
              </a:rPr>
              <a:t>satisfied.</a:t>
            </a:r>
            <a:r>
              <a:rPr kumimoji="0" lang="en-US" altLang="ja-JP" sz="13500" dirty="0"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r>
              <a:rPr kumimoji="0" lang="en-US" altLang="ja-JP" sz="8400" dirty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7300" dirty="0" smtClean="0">
                <a:latin typeface="Gill Sans" charset="0"/>
                <a:ea typeface="ＭＳ Ｐゴシック" charset="0"/>
                <a:cs typeface="ＭＳ Ｐゴシック" charset="0"/>
              </a:rPr>
              <a:t>		     </a:t>
            </a:r>
            <a:r>
              <a:rPr kumimoji="0" lang="en-US" altLang="ja-JP" sz="5100" dirty="0" err="1" smtClean="0">
                <a:latin typeface="Gill Sans" charset="0"/>
                <a:ea typeface="ＭＳ Ｐゴシック" charset="0"/>
                <a:cs typeface="ＭＳ Ｐゴシック" charset="0"/>
              </a:rPr>
              <a:t>Healtey</a:t>
            </a:r>
            <a:r>
              <a:rPr kumimoji="0" lang="en-US" altLang="ja-JP" sz="5100" dirty="0" smtClean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5100" dirty="0">
                <a:latin typeface="Gill Sans" charset="0"/>
                <a:ea typeface="ＭＳ Ｐゴシック" charset="0"/>
                <a:cs typeface="ＭＳ Ｐゴシック" charset="0"/>
              </a:rPr>
              <a:t>and </a:t>
            </a:r>
            <a:r>
              <a:rPr kumimoji="0" lang="en-US" altLang="ja-JP" sz="5100" dirty="0" err="1">
                <a:latin typeface="Gill Sans" charset="0"/>
                <a:ea typeface="ＭＳ Ｐゴシック" charset="0"/>
                <a:cs typeface="ＭＳ Ｐゴシック" charset="0"/>
              </a:rPr>
              <a:t>Thombs</a:t>
            </a:r>
            <a:r>
              <a:rPr kumimoji="0" lang="en-US" altLang="ja-JP" sz="5100" dirty="0">
                <a:latin typeface="Gill Sans" charset="0"/>
                <a:ea typeface="ＭＳ Ｐゴシック" charset="0"/>
                <a:cs typeface="ＭＳ Ｐゴシック" charset="0"/>
              </a:rPr>
              <a:t> 1997  (</a:t>
            </a:r>
            <a:r>
              <a:rPr kumimoji="0" lang="en-US" altLang="ja-JP" sz="5100" dirty="0" err="1">
                <a:latin typeface="Gill Sans" charset="0"/>
                <a:ea typeface="ＭＳ Ｐゴシック" charset="0"/>
                <a:cs typeface="ＭＳ Ｐゴシック" charset="0"/>
              </a:rPr>
              <a:t>Niven</a:t>
            </a:r>
            <a:r>
              <a:rPr kumimoji="0" lang="en-US" altLang="ja-JP" sz="5100" dirty="0"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  <a:endParaRPr kumimoji="0" lang="en-US" altLang="ja-JP" sz="51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60000"/>
              <a:buFontTx/>
              <a:buNone/>
            </a:pPr>
            <a:endParaRPr kumimoji="0" lang="en-US" altLang="ja-JP" sz="7300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79" name="Rectangle 7"/>
          <p:cNvSpPr>
            <a:spLocks noChangeArrowheads="1"/>
          </p:cNvSpPr>
          <p:nvPr/>
        </p:nvSpPr>
        <p:spPr bwMode="auto">
          <a:xfrm>
            <a:off x="3132138" y="5775325"/>
            <a:ext cx="524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ja-JP" altLang="en-US" sz="1800">
              <a:latin typeface="Wingdings" charset="0"/>
            </a:endParaRPr>
          </a:p>
        </p:txBody>
      </p:sp>
      <p:sp>
        <p:nvSpPr>
          <p:cNvPr id="178180" name="Rectangle 9"/>
          <p:cNvSpPr>
            <a:spLocks noChangeArrowheads="1"/>
          </p:cNvSpPr>
          <p:nvPr/>
        </p:nvSpPr>
        <p:spPr bwMode="auto">
          <a:xfrm>
            <a:off x="-290513" y="2670175"/>
            <a:ext cx="184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ja-JP" sz="1800">
              <a:latin typeface="Palatino" charset="0"/>
            </a:endParaRPr>
          </a:p>
          <a:p>
            <a:endParaRPr lang="ja-JP" altLang="en-US" sz="900">
              <a:latin typeface="Palatin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0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388477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Take care of your </a:t>
            </a:r>
            <a:r>
              <a:rPr kumimoji="0"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health -</a:t>
            </a: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science</a:t>
            </a:r>
            <a:endParaRPr kumimoji="0" lang="en-US" altLang="ja-JP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83277" y="2136232"/>
            <a:ext cx="9326160" cy="41148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kumimoji="0" lang="en-US" altLang="ja-JP" sz="148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19200" dirty="0">
                <a:latin typeface="Gill Sans" charset="0"/>
                <a:ea typeface="ＭＳ Ｐゴシック" charset="0"/>
                <a:cs typeface="ＭＳ Ｐゴシック" charset="0"/>
              </a:rPr>
              <a:t>Smoking takes </a:t>
            </a:r>
            <a:r>
              <a:rPr kumimoji="0" lang="en-US" altLang="ja-JP" sz="19200" dirty="0" smtClean="0">
                <a:latin typeface="Gill Sans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US" altLang="ja-JP" sz="19200" dirty="0">
                <a:latin typeface="Gill Sans" charset="0"/>
                <a:ea typeface="ＭＳ Ｐゴシック" charset="0"/>
                <a:cs typeface="ＭＳ Ｐゴシック" charset="0"/>
              </a:rPr>
              <a:t>-6 years off your life.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ja-JP" sz="192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9200" dirty="0" smtClean="0">
                <a:latin typeface="Gill Sans" charset="0"/>
                <a:ea typeface="ＭＳ Ｐゴシック" charset="0"/>
                <a:cs typeface="ＭＳ Ｐゴシック" charset="0"/>
              </a:rPr>
              <a:t>Unhappiness  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9200" dirty="0">
                <a:latin typeface="Gill Sans" charset="0"/>
                <a:ea typeface="ＭＳ Ｐゴシック" charset="0"/>
                <a:cs typeface="ＭＳ Ｐゴシック" charset="0"/>
              </a:rPr>
              <a:t>t</a:t>
            </a:r>
            <a:r>
              <a:rPr kumimoji="0" lang="en-US" altLang="ja-JP" sz="19200" dirty="0" smtClean="0">
                <a:latin typeface="Gill Sans" charset="0"/>
                <a:ea typeface="ＭＳ Ｐゴシック" charset="0"/>
                <a:cs typeface="ＭＳ Ｐゴシック" charset="0"/>
              </a:rPr>
              <a:t>akes off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9200" dirty="0" smtClean="0">
                <a:latin typeface="Gill Sans" charset="0"/>
                <a:ea typeface="ＭＳ Ｐゴシック" charset="0"/>
                <a:cs typeface="ＭＳ Ｐゴシック" charset="0"/>
              </a:rPr>
              <a:t>about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9200" b="1" dirty="0" smtClean="0">
                <a:latin typeface="Gill Sans" charset="0"/>
                <a:ea typeface="ＭＳ Ｐゴシック" charset="0"/>
                <a:cs typeface="ＭＳ Ｐゴシック" charset="0"/>
              </a:rPr>
              <a:t>9</a:t>
            </a:r>
            <a:r>
              <a:rPr kumimoji="0" lang="en-US" altLang="ja-JP" sz="19200" dirty="0" smtClean="0">
                <a:latin typeface="Gill Sans" charset="0"/>
                <a:ea typeface="ＭＳ Ｐゴシック" charset="0"/>
                <a:cs typeface="ＭＳ Ｐゴシック" charset="0"/>
              </a:rPr>
              <a:t> years. </a:t>
            </a:r>
            <a:endParaRPr kumimoji="0" lang="en-US" altLang="ja-JP" sz="192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ja-JP" sz="7300" dirty="0" smtClean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ja-JP" sz="73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5900" dirty="0" smtClean="0">
                <a:latin typeface="Gill Sans" charset="0"/>
                <a:ea typeface="ＭＳ Ｐゴシック" charset="0"/>
                <a:cs typeface="ＭＳ Ｐゴシック" charset="0"/>
              </a:rPr>
              <a:t>Smoking: BBC 2006, </a:t>
            </a:r>
            <a:endParaRPr lang="en-US" altLang="ja-JP" sz="5900" dirty="0" smtClean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5900" dirty="0" smtClean="0">
                <a:latin typeface="Gill Sans" charset="0"/>
                <a:ea typeface="ＭＳ Ｐゴシック" charset="0"/>
                <a:cs typeface="ＭＳ Ｐゴシック" charset="0"/>
              </a:rPr>
              <a:t>Milwaukee Nun Studies -Seligman, 2002, </a:t>
            </a:r>
            <a:endParaRPr lang="en-US" altLang="ja-JP" sz="5900" dirty="0" smtClean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5900" dirty="0" smtClean="0">
                <a:latin typeface="Gill Sans" charset="0"/>
                <a:ea typeface="ＭＳ Ｐゴシック" charset="0"/>
                <a:cs typeface="ＭＳ Ｐゴシック" charset="0"/>
              </a:rPr>
              <a:t>Emmons (2007) </a:t>
            </a:r>
            <a:r>
              <a:rPr kumimoji="0" lang="en-US" altLang="ja-JP" sz="5900" i="1" dirty="0" smtClean="0">
                <a:latin typeface="Gill Sans" charset="0"/>
                <a:ea typeface="ＭＳ Ｐゴシック" charset="0"/>
                <a:cs typeface="ＭＳ Ｐゴシック" charset="0"/>
              </a:rPr>
              <a:t>Thanks!</a:t>
            </a:r>
            <a:endParaRPr kumimoji="0" lang="en-US" altLang="ja-JP" sz="59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60000"/>
              <a:buFontTx/>
              <a:buNone/>
            </a:pPr>
            <a:endParaRPr kumimoji="0" lang="en-US" altLang="ja-JP" sz="7300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79" name="Rectangle 7"/>
          <p:cNvSpPr>
            <a:spLocks noChangeArrowheads="1"/>
          </p:cNvSpPr>
          <p:nvPr/>
        </p:nvSpPr>
        <p:spPr bwMode="auto">
          <a:xfrm>
            <a:off x="3132138" y="5775325"/>
            <a:ext cx="524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ja-JP" altLang="en-US" sz="1800">
              <a:latin typeface="Wingdings" charset="0"/>
            </a:endParaRPr>
          </a:p>
        </p:txBody>
      </p:sp>
      <p:sp>
        <p:nvSpPr>
          <p:cNvPr id="178180" name="Rectangle 9"/>
          <p:cNvSpPr>
            <a:spLocks noChangeArrowheads="1"/>
          </p:cNvSpPr>
          <p:nvPr/>
        </p:nvSpPr>
        <p:spPr bwMode="auto">
          <a:xfrm>
            <a:off x="-290513" y="2670175"/>
            <a:ext cx="184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ja-JP" sz="1800">
              <a:latin typeface="Palatino" charset="0"/>
            </a:endParaRPr>
          </a:p>
          <a:p>
            <a:endParaRPr lang="ja-JP" altLang="en-US" sz="900">
              <a:latin typeface="Palatin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01408" y="-5139952"/>
            <a:ext cx="6057900" cy="375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217" y="3541513"/>
            <a:ext cx="5423107" cy="3365282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>
            <a:off x="676153" y="5188654"/>
            <a:ext cx="3243096" cy="1669345"/>
          </a:xfrm>
          <a:prstGeom prst="arc">
            <a:avLst>
              <a:gd name="adj1" fmla="val 10693426"/>
              <a:gd name="adj2" fmla="val 234882"/>
            </a:avLst>
          </a:prstGeom>
          <a:ln w="2540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1293" y="4094002"/>
            <a:ext cx="524367" cy="7443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48303" y="4071257"/>
            <a:ext cx="524367" cy="7443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4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5" y="1097795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Box 4"/>
          <p:cNvSpPr txBox="1">
            <a:spLocks noChangeArrowheads="1"/>
          </p:cNvSpPr>
          <p:nvPr/>
        </p:nvSpPr>
        <p:spPr bwMode="auto">
          <a:xfrm>
            <a:off x="5202280" y="-72369"/>
            <a:ext cx="35950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4000" dirty="0">
                <a:solidFill>
                  <a:srgbClr val="800000"/>
                </a:solidFill>
                <a:latin typeface="Gill Sans" charset="0"/>
                <a:cs typeface="Gill Sans" charset="0"/>
              </a:rPr>
              <a:t>Smiling – </a:t>
            </a:r>
            <a:endParaRPr lang="en-US" altLang="ja-JP" sz="4000" dirty="0" smtClean="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 algn="r" eaLnBrk="1" hangingPunct="1"/>
            <a:r>
              <a:rPr lang="en-US" altLang="ja-JP" sz="40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some </a:t>
            </a:r>
            <a:r>
              <a:rPr lang="en-US" altLang="ja-JP" sz="4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science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4753" cy="25407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2540733"/>
            <a:ext cx="5057802" cy="431726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2" y="2540733"/>
            <a:ext cx="536433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lang="en-US" altLang="ja-JP" sz="4000" dirty="0">
                <a:latin typeface="Gill Sans"/>
                <a:cs typeface="Gill Sans"/>
              </a:rPr>
              <a:t>• </a:t>
            </a:r>
            <a:r>
              <a:rPr kumimoji="1" lang="en-US" altLang="ja-JP" sz="4000" dirty="0">
                <a:latin typeface="Gill Sans"/>
                <a:cs typeface="Gill Sans"/>
              </a:rPr>
              <a:t>makes us attractive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kumimoji="1" lang="en-US" altLang="ja-JP" sz="4000" dirty="0">
                <a:latin typeface="Gill Sans"/>
                <a:cs typeface="Gill Sans"/>
              </a:rPr>
              <a:t>• changes our mood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kumimoji="1" lang="en-US" altLang="ja-JP" sz="4000" dirty="0">
                <a:latin typeface="Gill Sans"/>
                <a:cs typeface="Gill Sans"/>
              </a:rPr>
              <a:t>• is contagious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kumimoji="1" lang="en-US" altLang="ja-JP" sz="4000" dirty="0">
                <a:latin typeface="Gill Sans"/>
                <a:cs typeface="Gill Sans"/>
              </a:rPr>
              <a:t>• reduces stress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kumimoji="1" lang="en-US" altLang="ja-JP" sz="4000" dirty="0">
                <a:latin typeface="Gill Sans"/>
                <a:cs typeface="Gill Sans"/>
              </a:rPr>
              <a:t>• boosts immune system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kumimoji="1" lang="en-US" altLang="ja-JP" sz="4000" dirty="0">
                <a:latin typeface="Gill Sans"/>
                <a:cs typeface="Gill Sans"/>
              </a:rPr>
              <a:t>• lowers blood pressure</a:t>
            </a:r>
          </a:p>
          <a:p>
            <a:pPr eaLnBrk="1" hangingPunct="1"/>
            <a:r>
              <a:rPr lang="en-US" altLang="ja-JP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30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5" y="1097795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Box 4"/>
          <p:cNvSpPr txBox="1">
            <a:spLocks noChangeArrowheads="1"/>
          </p:cNvSpPr>
          <p:nvPr/>
        </p:nvSpPr>
        <p:spPr bwMode="auto">
          <a:xfrm>
            <a:off x="5202280" y="-56101"/>
            <a:ext cx="35950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4000" dirty="0">
                <a:solidFill>
                  <a:srgbClr val="800000"/>
                </a:solidFill>
                <a:latin typeface="Gill Sans" charset="0"/>
                <a:cs typeface="Gill Sans" charset="0"/>
              </a:rPr>
              <a:t>Smiling – </a:t>
            </a:r>
            <a:endParaRPr lang="en-US" altLang="ja-JP" sz="4000" dirty="0" smtClean="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 algn="r" eaLnBrk="1" hangingPunct="1"/>
            <a:r>
              <a:rPr lang="en-US" altLang="ja-JP" sz="40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some </a:t>
            </a:r>
            <a:r>
              <a:rPr lang="en-US" altLang="ja-JP" sz="4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science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4753" cy="25407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2540733"/>
            <a:ext cx="5057802" cy="431726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2" y="2540733"/>
            <a:ext cx="5364335" cy="427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4000" dirty="0">
                <a:latin typeface="Gill Sans" charset="0"/>
                <a:cs typeface="Gill Sans" charset="0"/>
              </a:rPr>
              <a:t>• releases endorphins &amp; 	serotonin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4000" dirty="0">
                <a:latin typeface="Gill Sans" charset="0"/>
                <a:cs typeface="Gill Sans" charset="0"/>
              </a:rPr>
              <a:t>• makes you </a:t>
            </a:r>
            <a:r>
              <a:rPr lang="en-US" altLang="ja-JP" sz="4000" dirty="0" smtClean="0">
                <a:latin typeface="Gill Sans" charset="0"/>
                <a:cs typeface="Gill Sans" charset="0"/>
              </a:rPr>
              <a:t>look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4000" dirty="0">
                <a:latin typeface="Gill Sans" charset="0"/>
                <a:cs typeface="Gill Sans" charset="0"/>
              </a:rPr>
              <a:t> </a:t>
            </a:r>
            <a:r>
              <a:rPr lang="en-US" altLang="ja-JP" sz="4000" dirty="0" smtClean="0">
                <a:latin typeface="Gill Sans" charset="0"/>
                <a:cs typeface="Gill Sans" charset="0"/>
              </a:rPr>
              <a:t>   younger</a:t>
            </a:r>
            <a:endParaRPr lang="en-US" altLang="ja-JP" sz="4000" dirty="0">
              <a:latin typeface="Gill Sans" charset="0"/>
              <a:cs typeface="Gill San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4000" dirty="0">
                <a:latin typeface="Gill Sans" charset="0"/>
                <a:cs typeface="Gill Sans" charset="0"/>
              </a:rPr>
              <a:t>• makes you seem 	successful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4000" dirty="0">
                <a:latin typeface="Gill Sans" charset="0"/>
                <a:cs typeface="Gill Sans" charset="0"/>
              </a:rPr>
              <a:t>• helps you stay positive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135000"/>
            </a:pPr>
            <a:endParaRPr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339516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1752600"/>
            <a:ext cx="8458200" cy="838200"/>
          </a:xfrm>
        </p:spPr>
        <p:txBody>
          <a:bodyPr/>
          <a:lstStyle/>
          <a:p>
            <a:pPr eaLnBrk="1" hangingPunct="1"/>
            <a:r>
              <a:rPr kumimoji="0" lang="en-US" altLang="ja-JP" sz="4000">
                <a:latin typeface="Gill Sans" charset="0"/>
                <a:ea typeface="ＭＳ Ｐゴシック" charset="0"/>
                <a:cs typeface="ＭＳ Ｐゴシック" charset="0"/>
              </a:rPr>
              <a:t>by which I mean </a:t>
            </a:r>
            <a:r>
              <a:rPr kumimoji="0" lang="ja-JP" altLang="en-US" sz="4000"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 sz="4000" i="1">
                <a:solidFill>
                  <a:srgbClr val="8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a little weird</a:t>
            </a:r>
            <a:r>
              <a:rPr kumimoji="0" lang="ja-JP" altLang="en-US" sz="4000"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en-US" altLang="ja-JP" sz="4000">
                <a:latin typeface="Gill Sans" charset="0"/>
                <a:ea typeface="ＭＳ Ｐゴシック" charset="0"/>
                <a:cs typeface="ＭＳ Ｐゴシック" charset="0"/>
              </a:rPr>
              <a:t>.</a:t>
            </a:r>
            <a:endParaRPr kumimoji="0" lang="en-US" altLang="ja-JP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200400"/>
            <a:ext cx="8947150" cy="36576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800">
                <a:solidFill>
                  <a:srgbClr val="000000"/>
                </a:solidFill>
                <a:latin typeface="Apple Casual" charset="0"/>
                <a:ea typeface="ＭＳ Ｐゴシック" charset="0"/>
                <a:cs typeface="Apple Casual" charset="0"/>
              </a:rPr>
              <a:t>					 				</a:t>
            </a:r>
            <a:r>
              <a:rPr kumimoji="0" lang="en-US" altLang="ja-JP" sz="280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	</a:t>
            </a:r>
            <a:r>
              <a:rPr kumimoji="0" lang="en-US" altLang="ja-JP" sz="440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great!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										wonderful!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										brilliant!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										a super student.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4400">
                <a:solidFill>
                  <a:srgbClr val="000000"/>
                </a:solidFill>
                <a:latin typeface="Comic Sans MS" charset="0"/>
                <a:ea typeface="ＭＳ Ｐゴシック" charset="0"/>
                <a:cs typeface="Comic Sans MS" charset="0"/>
              </a:rPr>
              <a:t>										fantastic.</a:t>
            </a:r>
            <a:endParaRPr kumimoji="0" lang="en-US" altLang="ja-JP" sz="4400">
              <a:solidFill>
                <a:srgbClr val="A200DC"/>
              </a:solidFill>
              <a:latin typeface="Comic Sans MS" charset="0"/>
              <a:ea typeface="ＭＳ Ｐゴシック" charset="0"/>
              <a:cs typeface="Comic Sans MS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kumimoji="0" lang="en-US" altLang="ja-JP" sz="2800">
              <a:solidFill>
                <a:srgbClr val="A200DC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kumimoji="0" lang="en-US" altLang="ja-JP" sz="2800">
              <a:solidFill>
                <a:srgbClr val="A200DC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kumimoji="0" lang="ja-JP" altLang="en-US" sz="1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4500563" y="2667000"/>
            <a:ext cx="3124200" cy="609600"/>
          </a:xfrm>
          <a:prstGeom prst="rect">
            <a:avLst/>
          </a:prstGeom>
          <a:solidFill>
            <a:srgbClr val="F9FA2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1800"/>
          </a:p>
        </p:txBody>
      </p:sp>
      <p:sp>
        <p:nvSpPr>
          <p:cNvPr id="542726" name="Rectangle 6"/>
          <p:cNvSpPr>
            <a:spLocks noChangeArrowheads="1"/>
          </p:cNvSpPr>
          <p:nvPr/>
        </p:nvSpPr>
        <p:spPr bwMode="auto">
          <a:xfrm>
            <a:off x="2057400" y="1211263"/>
            <a:ext cx="6119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000">
                <a:latin typeface="Gill Sans" charset="0"/>
              </a:rPr>
              <a:t>This activity is experimental</a:t>
            </a:r>
            <a:endParaRPr lang="en-US" altLang="ja-JP" sz="4000">
              <a:latin typeface="Palatino" charset="0"/>
            </a:endParaRPr>
          </a:p>
        </p:txBody>
      </p:sp>
      <p:pic>
        <p:nvPicPr>
          <p:cNvPr id="18227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70300"/>
            <a:ext cx="33782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oon 8"/>
          <p:cNvSpPr/>
          <p:nvPr/>
        </p:nvSpPr>
        <p:spPr>
          <a:xfrm rot="16200000">
            <a:off x="2279650" y="4724400"/>
            <a:ext cx="457200" cy="914400"/>
          </a:xfrm>
          <a:prstGeom prst="moon">
            <a:avLst>
              <a:gd name="adj" fmla="val 265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5513" y="4419600"/>
            <a:ext cx="152400" cy="2286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27313" y="4419600"/>
            <a:ext cx="152400" cy="2286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1" name="TextBox 11"/>
          <p:cNvSpPr txBox="1">
            <a:spLocks noChangeArrowheads="1"/>
          </p:cNvSpPr>
          <p:nvPr/>
        </p:nvSpPr>
        <p:spPr bwMode="auto">
          <a:xfrm>
            <a:off x="685800" y="6477000"/>
            <a:ext cx="3886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100"/>
              <a:t>Pencil image © polis poliviou      Creative Commons</a:t>
            </a:r>
            <a:r>
              <a:rPr lang="en-US" altLang="ja-JP" sz="1000"/>
              <a:t> </a:t>
            </a:r>
          </a:p>
        </p:txBody>
      </p:sp>
      <p:sp>
        <p:nvSpPr>
          <p:cNvPr id="182282" name="TextBox 12"/>
          <p:cNvSpPr txBox="1">
            <a:spLocks noChangeArrowheads="1"/>
          </p:cNvSpPr>
          <p:nvPr/>
        </p:nvSpPr>
        <p:spPr bwMode="auto">
          <a:xfrm>
            <a:off x="2971800" y="381000"/>
            <a:ext cx="4303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800" b="1">
                <a:solidFill>
                  <a:srgbClr val="800000"/>
                </a:solidFill>
                <a:latin typeface="Gill Sans" charset="0"/>
                <a:cs typeface="Gill Sans" charset="0"/>
              </a:rPr>
              <a:t>Smile writing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00200" y="2630488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 u="sng">
                <a:latin typeface="Apple Casual" charset="0"/>
                <a:cs typeface="Apple Casual" charset="0"/>
              </a:rPr>
              <a:t>           </a:t>
            </a:r>
            <a:r>
              <a:rPr lang="en-US" altLang="ja-JP" sz="3600">
                <a:latin typeface="Apple Casual" charset="0"/>
                <a:cs typeface="Apple Casual" charset="0"/>
              </a:rPr>
              <a:t>	is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51050" y="3092450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Apple Casual" charset="0"/>
                <a:cs typeface="Apple Casual" charset="0"/>
              </a:rPr>
              <a:t>(name)</a:t>
            </a:r>
          </a:p>
        </p:txBody>
      </p:sp>
    </p:spTree>
    <p:extLst>
      <p:ext uri="{BB962C8B-B14F-4D97-AF65-F5344CB8AC3E}">
        <p14:creationId xmlns:p14="http://schemas.microsoft.com/office/powerpoint/2010/main" val="122666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22" grpId="0"/>
      <p:bldP spid="542723" grpId="0" build="p" autoUpdateAnimBg="0"/>
      <p:bldP spid="254980" grpId="0" animBg="1"/>
      <p:bldP spid="542726" grpId="0"/>
      <p:bldP spid="14" grpId="0"/>
      <p:bldP spid="1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8"/>
            <a:ext cx="9144000" cy="684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24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Laughter and </a:t>
            </a:r>
            <a:r>
              <a:rPr kumimoji="0"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smiles -</a:t>
            </a:r>
            <a:r>
              <a:rPr kumimoji="0" lang="en-US" altLang="ja-JP" dirty="0" smtClean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kumimoji="0" lang="en-US" altLang="ja-JP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86370" name="Rectangle 4"/>
          <p:cNvSpPr>
            <a:spLocks noChangeArrowheads="1"/>
          </p:cNvSpPr>
          <p:nvPr/>
        </p:nvSpPr>
        <p:spPr bwMode="auto">
          <a:xfrm>
            <a:off x="0" y="3687241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Times" charset="0"/>
              </a:rPr>
              <a:t>• </a:t>
            </a:r>
            <a:r>
              <a:rPr lang="en-US" altLang="ja-JP" sz="4000" dirty="0">
                <a:latin typeface="Gill Sans" charset="0"/>
              </a:rPr>
              <a:t>We reflect faces,  </a:t>
            </a:r>
            <a:r>
              <a:rPr lang="en-US" altLang="ja-JP" sz="4000" dirty="0" smtClean="0">
                <a:latin typeface="Gill Sans" charset="0"/>
              </a:rPr>
              <a:t> smiles or </a:t>
            </a:r>
            <a:r>
              <a:rPr lang="en-US" altLang="ja-JP" sz="4000" dirty="0">
                <a:latin typeface="Gill Sans" charset="0"/>
              </a:rPr>
              <a:t>frowns</a:t>
            </a:r>
            <a:r>
              <a:rPr lang="en-US" altLang="ja-JP" sz="4000" dirty="0" smtClean="0">
                <a:latin typeface="Gill Sans" charset="0"/>
              </a:rPr>
              <a:t>.</a:t>
            </a:r>
            <a:endParaRPr lang="en-US" altLang="ja-JP" sz="4000" dirty="0">
              <a:latin typeface="Gill Sans" charset="0"/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6212927" y="5905612"/>
            <a:ext cx="201667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Gill Sans" charset="0"/>
              </a:rPr>
              <a:t>	</a:t>
            </a:r>
            <a:endParaRPr lang="en-US" altLang="ja-JP" sz="3200" dirty="0" smtClean="0">
              <a:latin typeface="Gill Sans" charset="0"/>
            </a:endParaRPr>
          </a:p>
          <a:p>
            <a:r>
              <a:rPr lang="en-US" altLang="ja-JP" sz="1800" dirty="0" smtClean="0">
                <a:latin typeface="Gill Sans" charset="0"/>
              </a:rPr>
              <a:t>Gunther </a:t>
            </a:r>
            <a:r>
              <a:rPr lang="en-US" altLang="ja-JP" sz="1800" dirty="0" err="1">
                <a:latin typeface="Gill Sans" charset="0"/>
              </a:rPr>
              <a:t>Sicki</a:t>
            </a:r>
            <a:r>
              <a:rPr lang="en-US" altLang="ja-JP" sz="1800" dirty="0">
                <a:latin typeface="Gill Sans" charset="0"/>
              </a:rPr>
              <a:t>, 2004</a:t>
            </a:r>
            <a:endParaRPr lang="en-US" altLang="ja-JP" sz="1600" dirty="0">
              <a:latin typeface="Gill Sans" charset="0"/>
            </a:endParaRPr>
          </a:p>
        </p:txBody>
      </p:sp>
      <p:sp>
        <p:nvSpPr>
          <p:cNvPr id="186372" name="Rectangle 6"/>
          <p:cNvSpPr>
            <a:spLocks noChangeArrowheads="1"/>
          </p:cNvSpPr>
          <p:nvPr/>
        </p:nvSpPr>
        <p:spPr bwMode="auto">
          <a:xfrm>
            <a:off x="5195887" y="4316247"/>
            <a:ext cx="3490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 err="1">
                <a:latin typeface="Gill Sans" charset="0"/>
              </a:rPr>
              <a:t>Lundqvist</a:t>
            </a:r>
            <a:r>
              <a:rPr lang="en-US" altLang="ja-JP" sz="1800" dirty="0">
                <a:latin typeface="Gill Sans" charset="0"/>
              </a:rPr>
              <a:t> and </a:t>
            </a:r>
            <a:r>
              <a:rPr lang="en-US" altLang="ja-JP" sz="1800" dirty="0" err="1">
                <a:latin typeface="Gill Sans" charset="0"/>
              </a:rPr>
              <a:t>Dimberg</a:t>
            </a:r>
            <a:r>
              <a:rPr lang="en-US" altLang="ja-JP" sz="1800" dirty="0">
                <a:latin typeface="Gill Sans" charset="0"/>
              </a:rPr>
              <a:t> 2005 p. 135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790683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Gill Sans" charset="0"/>
              </a:rPr>
              <a:t>• One minute of heavy laughter </a:t>
            </a:r>
          </a:p>
          <a:p>
            <a:r>
              <a:rPr lang="en-US" altLang="ja-JP" sz="4000" dirty="0">
                <a:latin typeface="Gill Sans" charset="0"/>
              </a:rPr>
              <a:t> </a:t>
            </a:r>
            <a:r>
              <a:rPr lang="en-US" altLang="ja-JP" sz="4000" dirty="0" smtClean="0">
                <a:latin typeface="Gill Sans" charset="0"/>
              </a:rPr>
              <a:t>= </a:t>
            </a:r>
            <a:r>
              <a:rPr lang="en-US" altLang="ja-JP" sz="4000" dirty="0">
                <a:latin typeface="Gill Sans" charset="0"/>
              </a:rPr>
              <a:t>same health benefits of 1 hour workout </a:t>
            </a:r>
          </a:p>
          <a:p>
            <a:endParaRPr lang="ja-JP" altLang="en-US" sz="800" dirty="0">
              <a:latin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4753" cy="2540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436" y="1573180"/>
            <a:ext cx="1457855" cy="2285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27" y="1512385"/>
            <a:ext cx="1484876" cy="23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0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7" grpId="0"/>
      <p:bldP spid="7" grpId="0" build="allAtOnce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Laughter and </a:t>
            </a:r>
            <a:r>
              <a:rPr kumimoji="0"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smiles - </a:t>
            </a:r>
            <a:r>
              <a:rPr kumimoji="0" lang="en-US" altLang="ja-JP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kumimoji="0" lang="en-US" altLang="ja-JP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537" y="2586302"/>
            <a:ext cx="881786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000" dirty="0" smtClean="0">
                <a:latin typeface="Gill Sans" charset="0"/>
              </a:rPr>
              <a:t>In </a:t>
            </a:r>
            <a:r>
              <a:rPr lang="en-US" altLang="ja-JP" sz="4000" dirty="0">
                <a:latin typeface="Gill Sans" charset="0"/>
              </a:rPr>
              <a:t>a study of heart attack victims</a:t>
            </a:r>
            <a:r>
              <a:rPr lang="en-US" altLang="ja-JP" sz="4000" dirty="0" smtClean="0">
                <a:latin typeface="Gill Sans" charset="0"/>
              </a:rPr>
              <a:t>,</a:t>
            </a:r>
          </a:p>
          <a:p>
            <a:pPr eaLnBrk="1" hangingPunct="1"/>
            <a:r>
              <a:rPr lang="en-US" altLang="ja-JP" sz="4000" dirty="0" smtClean="0">
                <a:latin typeface="Gill Sans" charset="0"/>
              </a:rPr>
              <a:t> </a:t>
            </a:r>
            <a:r>
              <a:rPr lang="en-US" altLang="ja-JP" sz="4000" b="1" dirty="0">
                <a:latin typeface="Gill Sans" charset="0"/>
              </a:rPr>
              <a:t>43</a:t>
            </a:r>
            <a:r>
              <a:rPr lang="en-US" altLang="ja-JP" sz="4000" dirty="0">
                <a:latin typeface="Gill Sans" charset="0"/>
              </a:rPr>
              <a:t>%</a:t>
            </a:r>
            <a:r>
              <a:rPr lang="en-US" altLang="ja-JP" sz="4000" b="1" dirty="0">
                <a:latin typeface="Gill Sans" charset="0"/>
              </a:rPr>
              <a:t> </a:t>
            </a:r>
            <a:r>
              <a:rPr lang="en-US" altLang="ja-JP" sz="4000" dirty="0">
                <a:latin typeface="Gill Sans" charset="0"/>
              </a:rPr>
              <a:t>of the </a:t>
            </a:r>
            <a:r>
              <a:rPr lang="en-US" altLang="ja-JP" sz="4000" dirty="0" smtClean="0">
                <a:latin typeface="Gill Sans" charset="0"/>
              </a:rPr>
              <a:t>control </a:t>
            </a:r>
            <a:r>
              <a:rPr lang="en-US" altLang="ja-JP" sz="4000" dirty="0">
                <a:latin typeface="Gill Sans" charset="0"/>
              </a:rPr>
              <a:t>group had another </a:t>
            </a:r>
            <a:endParaRPr lang="en-US" altLang="ja-JP" sz="4000" dirty="0" smtClean="0">
              <a:latin typeface="Gill Sans" charset="0"/>
            </a:endParaRPr>
          </a:p>
          <a:p>
            <a:pPr eaLnBrk="1" hangingPunct="1"/>
            <a:r>
              <a:rPr lang="en-US" altLang="ja-JP" sz="4000" dirty="0" smtClean="0">
                <a:latin typeface="Gill Sans" charset="0"/>
              </a:rPr>
              <a:t> heart </a:t>
            </a:r>
            <a:r>
              <a:rPr lang="en-US" altLang="ja-JP" sz="4000" dirty="0">
                <a:latin typeface="Gill Sans" charset="0"/>
              </a:rPr>
              <a:t>attack </a:t>
            </a:r>
            <a:r>
              <a:rPr lang="en-US" altLang="ja-JP" sz="4000" dirty="0" smtClean="0">
                <a:latin typeface="Gill Sans" charset="0"/>
              </a:rPr>
              <a:t>within </a:t>
            </a:r>
            <a:r>
              <a:rPr lang="en-US" altLang="ja-JP" sz="4000" dirty="0">
                <a:latin typeface="Gill Sans" charset="0"/>
              </a:rPr>
              <a:t>one year</a:t>
            </a:r>
            <a:r>
              <a:rPr lang="en-US" altLang="ja-JP" sz="4000" dirty="0" smtClean="0">
                <a:latin typeface="Gill Sans" charset="0"/>
              </a:rPr>
              <a:t>.</a:t>
            </a:r>
            <a:endParaRPr lang="en-US" altLang="ja-JP" sz="4000" dirty="0">
              <a:latin typeface="Gill Sans" charset="0"/>
            </a:endParaRPr>
          </a:p>
          <a:p>
            <a:pPr eaLnBrk="1" hangingPunct="1"/>
            <a:endParaRPr lang="en-US" altLang="ja-JP" sz="1600" dirty="0" smtClean="0">
              <a:latin typeface="Gill Sans" charset="0"/>
            </a:endParaRPr>
          </a:p>
          <a:p>
            <a:pPr eaLnBrk="1" hangingPunct="1"/>
            <a:r>
              <a:rPr lang="en-US" altLang="ja-JP" sz="4000" dirty="0" smtClean="0">
                <a:latin typeface="Gill Sans" charset="0"/>
              </a:rPr>
              <a:t>Only </a:t>
            </a:r>
            <a:r>
              <a:rPr lang="en-US" altLang="ja-JP" sz="4000" b="1" dirty="0">
                <a:latin typeface="Gill Sans" charset="0"/>
              </a:rPr>
              <a:t>8.3</a:t>
            </a:r>
            <a:r>
              <a:rPr lang="en-US" altLang="ja-JP" sz="4000" dirty="0">
                <a:latin typeface="Gill Sans" charset="0"/>
              </a:rPr>
              <a:t>% of </a:t>
            </a:r>
            <a:r>
              <a:rPr lang="en-US" altLang="ja-JP" sz="4000" dirty="0" smtClean="0">
                <a:latin typeface="Gill Sans" charset="0"/>
              </a:rPr>
              <a:t>experimental </a:t>
            </a:r>
            <a:r>
              <a:rPr lang="en-US" altLang="ja-JP" sz="4000" dirty="0">
                <a:latin typeface="Gill Sans" charset="0"/>
              </a:rPr>
              <a:t>group did. </a:t>
            </a:r>
          </a:p>
          <a:p>
            <a:pPr eaLnBrk="1" hangingPunct="1"/>
            <a:r>
              <a:rPr lang="en-US" altLang="ja-JP" sz="3200" dirty="0">
                <a:latin typeface="Gill Sans" charset="0"/>
              </a:rPr>
              <a:t> </a:t>
            </a:r>
            <a:endParaRPr lang="en-US" altLang="ja-JP" sz="3200" dirty="0" smtClean="0">
              <a:latin typeface="Gill Sans" charset="0"/>
            </a:endParaRPr>
          </a:p>
          <a:p>
            <a:pPr eaLnBrk="1" hangingPunct="1"/>
            <a:r>
              <a:rPr lang="en-US" altLang="ja-JP" sz="3200" dirty="0">
                <a:latin typeface="Gill Sans" charset="0"/>
              </a:rPr>
              <a:t> </a:t>
            </a:r>
          </a:p>
          <a:p>
            <a:pPr eaLnBrk="1" hangingPunct="1"/>
            <a:r>
              <a:rPr lang="en-US" altLang="ja-JP" sz="3200" dirty="0">
                <a:latin typeface="Gill Sans" charset="0"/>
              </a:rPr>
              <a:t>										</a:t>
            </a:r>
            <a:r>
              <a:rPr lang="en-US" altLang="ja-JP" sz="3200" dirty="0" smtClean="0">
                <a:latin typeface="Gill Sans" charset="0"/>
              </a:rPr>
              <a:t>                       </a:t>
            </a:r>
            <a:r>
              <a:rPr lang="en-US" altLang="ja-JP" sz="1800" dirty="0" smtClean="0">
                <a:latin typeface="Gill Sans" charset="0"/>
              </a:rPr>
              <a:t>Lee </a:t>
            </a:r>
            <a:r>
              <a:rPr lang="en-US" altLang="ja-JP" sz="1800" dirty="0" err="1">
                <a:latin typeface="Gill Sans" charset="0"/>
              </a:rPr>
              <a:t>Berk</a:t>
            </a:r>
            <a:r>
              <a:rPr lang="en-US" altLang="ja-JP" sz="1800" dirty="0">
                <a:latin typeface="Gill Sans" charset="0"/>
              </a:rPr>
              <a:t>, 1996</a:t>
            </a:r>
            <a:endParaRPr lang="en-US" altLang="ja-JP" sz="3200" dirty="0">
              <a:latin typeface="Gill Sans" charset="0"/>
            </a:endParaRPr>
          </a:p>
          <a:p>
            <a:pPr eaLnBrk="1" hangingPunct="1"/>
            <a:endParaRPr lang="ja-JP" altLang="en-US" sz="1800" dirty="0">
              <a:latin typeface="Gill San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131370" y="5439841"/>
            <a:ext cx="925125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 dirty="0" smtClean="0">
                <a:latin typeface="Gill Sans" charset="0"/>
              </a:rPr>
              <a:t>The Intervention</a:t>
            </a:r>
            <a:r>
              <a:rPr lang="en-US" altLang="ja-JP" sz="3600" dirty="0">
                <a:latin typeface="Gill Sans" charset="0"/>
              </a:rPr>
              <a:t>: </a:t>
            </a:r>
            <a:r>
              <a:rPr lang="en-US" altLang="ja-JP" sz="4000" b="1" dirty="0">
                <a:solidFill>
                  <a:srgbClr val="800000"/>
                </a:solidFill>
                <a:latin typeface="Gill Sans" charset="0"/>
              </a:rPr>
              <a:t>30</a:t>
            </a:r>
            <a:r>
              <a:rPr lang="en-US" altLang="ja-JP" sz="4000" dirty="0">
                <a:solidFill>
                  <a:srgbClr val="800000"/>
                </a:solidFill>
                <a:latin typeface="Gill Sans" charset="0"/>
              </a:rPr>
              <a:t> </a:t>
            </a:r>
            <a:r>
              <a:rPr lang="en-US" altLang="ja-JP" sz="4000" dirty="0" smtClean="0">
                <a:solidFill>
                  <a:srgbClr val="800000"/>
                </a:solidFill>
                <a:latin typeface="Gill Sans" charset="0"/>
              </a:rPr>
              <a:t>min. of </a:t>
            </a:r>
            <a:r>
              <a:rPr lang="en-US" altLang="ja-JP" sz="4000" dirty="0">
                <a:solidFill>
                  <a:srgbClr val="800000"/>
                </a:solidFill>
                <a:latin typeface="Gill Sans" charset="0"/>
              </a:rPr>
              <a:t>humor video/day. </a:t>
            </a:r>
          </a:p>
          <a:p>
            <a:pPr eaLnBrk="1" hangingPunct="1"/>
            <a:endParaRPr lang="ja-JP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5" y="-1"/>
            <a:ext cx="3404753" cy="25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962400"/>
            <a:ext cx="6400800" cy="1752600"/>
          </a:xfrm>
        </p:spPr>
        <p:txBody>
          <a:bodyPr>
            <a:normAutofit lnSpcReduction="10000"/>
          </a:bodyPr>
          <a:lstStyle/>
          <a:p>
            <a:pPr algn="l"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Notice good things</a:t>
            </a:r>
            <a:endParaRPr kumimoji="0" lang="en-US" altLang="ja-JP" sz="60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1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9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pPr algn="l" eaLnBrk="1" hangingPunct="1"/>
            <a:r>
              <a:rPr kumimoji="0" lang="en-US" altLang="ja-JP" sz="5400" b="1">
                <a:latin typeface="Gill Sans" charset="0"/>
                <a:ea typeface="ＭＳ Ｐゴシック" charset="0"/>
                <a:cs typeface="Gill Sans" charset="0"/>
              </a:rPr>
              <a:t>Circumstances</a:t>
            </a:r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4267200" cy="533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400" dirty="0">
                <a:latin typeface="Arial Black" charset="0"/>
                <a:ea typeface="ＭＳ Ｐゴシック" charset="0"/>
                <a:cs typeface="ＭＳ Ｐゴシック" charset="0"/>
              </a:rPr>
              <a:t>occupation</a:t>
            </a:r>
            <a:endParaRPr kumimoji="0" lang="en-US" altLang="ja-JP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4820" name="Rectangle 4"/>
          <p:cNvSpPr>
            <a:spLocks noChangeArrowheads="1"/>
          </p:cNvSpPr>
          <p:nvPr/>
        </p:nvSpPr>
        <p:spPr bwMode="auto">
          <a:xfrm>
            <a:off x="4368800" y="2362200"/>
            <a:ext cx="21494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 dirty="0">
                <a:solidFill>
                  <a:schemeClr val="accent2"/>
                </a:solidFill>
              </a:rPr>
              <a:t>income</a:t>
            </a:r>
            <a:endParaRPr lang="en-US" altLang="ja-JP" sz="1800" dirty="0"/>
          </a:p>
        </p:txBody>
      </p:sp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3886200" y="3200400"/>
            <a:ext cx="49847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4800">
                <a:solidFill>
                  <a:srgbClr val="3172C4"/>
                </a:solidFill>
                <a:latin typeface="American Typewriter" charset="0"/>
              </a:rPr>
              <a:t>where you live</a:t>
            </a:r>
            <a:endParaRPr lang="en-US" altLang="ja-JP" sz="1800">
              <a:solidFill>
                <a:srgbClr val="3172C4"/>
              </a:solidFill>
              <a:latin typeface="American Typewriter" charset="0"/>
            </a:endParaRPr>
          </a:p>
        </p:txBody>
      </p:sp>
      <p:sp>
        <p:nvSpPr>
          <p:cNvPr id="674822" name="Rectangle 6"/>
          <p:cNvSpPr>
            <a:spLocks noChangeArrowheads="1"/>
          </p:cNvSpPr>
          <p:nvPr/>
        </p:nvSpPr>
        <p:spPr bwMode="auto">
          <a:xfrm>
            <a:off x="533400" y="2438400"/>
            <a:ext cx="36848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 dirty="0">
                <a:solidFill>
                  <a:srgbClr val="FF0D2E"/>
                </a:solidFill>
                <a:latin typeface="Bangla MN"/>
                <a:cs typeface="Bangla MN"/>
              </a:rPr>
              <a:t>m</a:t>
            </a:r>
            <a:r>
              <a:rPr lang="en-US" altLang="ja-JP" sz="4400" dirty="0" smtClean="0">
                <a:solidFill>
                  <a:srgbClr val="FF0D2E"/>
                </a:solidFill>
                <a:latin typeface="Bangla MN"/>
                <a:cs typeface="Bangla MN"/>
              </a:rPr>
              <a:t>arital </a:t>
            </a:r>
            <a:r>
              <a:rPr lang="en-US" altLang="ja-JP" sz="4400" dirty="0">
                <a:solidFill>
                  <a:srgbClr val="FF0D2E"/>
                </a:solidFill>
                <a:latin typeface="Bangla MN"/>
                <a:cs typeface="Bangla MN"/>
              </a:rPr>
              <a:t>status</a:t>
            </a:r>
            <a:endParaRPr lang="en-US" altLang="ja-JP" sz="1800" dirty="0">
              <a:latin typeface="Bangla MN"/>
              <a:cs typeface="Bangla MN"/>
            </a:endParaRPr>
          </a:p>
        </p:txBody>
      </p:sp>
      <p:sp>
        <p:nvSpPr>
          <p:cNvPr id="674823" name="Rectangle 7"/>
          <p:cNvSpPr>
            <a:spLocks noChangeArrowheads="1"/>
          </p:cNvSpPr>
          <p:nvPr/>
        </p:nvSpPr>
        <p:spPr bwMode="auto">
          <a:xfrm>
            <a:off x="228600" y="4648200"/>
            <a:ext cx="47402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>
                <a:solidFill>
                  <a:srgbClr val="0000FF"/>
                </a:solidFill>
                <a:latin typeface="Century Gothic" charset="0"/>
              </a:rPr>
              <a:t>personal history</a:t>
            </a:r>
            <a:endParaRPr lang="en-US" altLang="ja-JP" sz="1800">
              <a:solidFill>
                <a:srgbClr val="0000FF"/>
              </a:solidFill>
              <a:latin typeface="Bank Gothic" charset="0"/>
            </a:endParaRPr>
          </a:p>
        </p:txBody>
      </p:sp>
      <p:sp>
        <p:nvSpPr>
          <p:cNvPr id="674824" name="Rectangle 8"/>
          <p:cNvSpPr>
            <a:spLocks noChangeArrowheads="1"/>
          </p:cNvSpPr>
          <p:nvPr/>
        </p:nvSpPr>
        <p:spPr bwMode="auto">
          <a:xfrm>
            <a:off x="6400800" y="1447800"/>
            <a:ext cx="23145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 dirty="0">
                <a:latin typeface="Cooper Black" charset="0"/>
              </a:rPr>
              <a:t>gender</a:t>
            </a:r>
            <a:endParaRPr lang="en-US" altLang="ja-JP" sz="1800" dirty="0">
              <a:latin typeface="Cooper Black" charset="0"/>
            </a:endParaRPr>
          </a:p>
        </p:txBody>
      </p:sp>
      <p:sp>
        <p:nvSpPr>
          <p:cNvPr id="674825" name="Rectangle 9"/>
          <p:cNvSpPr>
            <a:spLocks noChangeArrowheads="1"/>
          </p:cNvSpPr>
          <p:nvPr/>
        </p:nvSpPr>
        <p:spPr bwMode="auto">
          <a:xfrm>
            <a:off x="4343400" y="1498600"/>
            <a:ext cx="11255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 dirty="0">
                <a:solidFill>
                  <a:srgbClr val="934537"/>
                </a:solidFill>
                <a:latin typeface="Jazz LET" charset="0"/>
              </a:rPr>
              <a:t>age</a:t>
            </a:r>
            <a:endParaRPr lang="en-US" altLang="ja-JP" sz="1800" dirty="0">
              <a:solidFill>
                <a:srgbClr val="934537"/>
              </a:solidFill>
              <a:latin typeface="Jazz LET" charset="0"/>
            </a:endParaRPr>
          </a:p>
        </p:txBody>
      </p:sp>
      <p:sp>
        <p:nvSpPr>
          <p:cNvPr id="674826" name="Rectangle 10"/>
          <p:cNvSpPr>
            <a:spLocks noChangeArrowheads="1"/>
          </p:cNvSpPr>
          <p:nvPr/>
        </p:nvSpPr>
        <p:spPr bwMode="auto">
          <a:xfrm>
            <a:off x="2743200" y="3886200"/>
            <a:ext cx="57229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>
                <a:solidFill>
                  <a:schemeClr val="accent2"/>
                </a:solidFill>
                <a:latin typeface="American Typewriter" charset="0"/>
              </a:rPr>
              <a:t>where you grew up</a:t>
            </a:r>
            <a:endParaRPr lang="en-US" altLang="ja-JP" sz="4800">
              <a:solidFill>
                <a:schemeClr val="hlink"/>
              </a:solidFill>
              <a:latin typeface="American Typewriter" charset="0"/>
            </a:endParaRPr>
          </a:p>
        </p:txBody>
      </p:sp>
      <p:sp>
        <p:nvSpPr>
          <p:cNvPr id="674827" name="Rectangle 11"/>
          <p:cNvSpPr>
            <a:spLocks noChangeArrowheads="1"/>
          </p:cNvSpPr>
          <p:nvPr/>
        </p:nvSpPr>
        <p:spPr bwMode="auto">
          <a:xfrm>
            <a:off x="762000" y="3048000"/>
            <a:ext cx="25955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 dirty="0" err="1">
                <a:latin typeface="Matura MT Script Capitals" charset="0"/>
              </a:rPr>
              <a:t>s</a:t>
            </a:r>
            <a:r>
              <a:rPr lang="en-US" altLang="ja-JP" sz="4800" dirty="0" err="1" smtClean="0">
                <a:latin typeface="Matura MT Script Capitals" charset="0"/>
              </a:rPr>
              <a:t>ickenss</a:t>
            </a:r>
            <a:r>
              <a:rPr lang="en-US" altLang="ja-JP" sz="4800" dirty="0">
                <a:latin typeface="Matura MT Script Capitals" charset="0"/>
              </a:rPr>
              <a:t>/</a:t>
            </a:r>
          </a:p>
          <a:p>
            <a:r>
              <a:rPr lang="en-US" altLang="ja-JP" sz="4800" dirty="0">
                <a:latin typeface="Matura MT Script Capitals" charset="0"/>
              </a:rPr>
              <a:t>health</a:t>
            </a:r>
            <a:endParaRPr lang="en-US" altLang="ja-JP" sz="1800" dirty="0">
              <a:latin typeface="Matura MT Script Capitals" charset="0"/>
            </a:endParaRPr>
          </a:p>
        </p:txBody>
      </p:sp>
      <p:sp>
        <p:nvSpPr>
          <p:cNvPr id="674828" name="Rectangle 12"/>
          <p:cNvSpPr>
            <a:spLocks noChangeArrowheads="1"/>
          </p:cNvSpPr>
          <p:nvPr/>
        </p:nvSpPr>
        <p:spPr bwMode="auto">
          <a:xfrm>
            <a:off x="5105400" y="4648200"/>
            <a:ext cx="38242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>
                <a:solidFill>
                  <a:srgbClr val="FF0D2E"/>
                </a:solidFill>
                <a:latin typeface="Comic Sans MS" charset="0"/>
              </a:rPr>
              <a:t>family history</a:t>
            </a:r>
            <a:endParaRPr lang="en-US" altLang="ja-JP" sz="1800">
              <a:latin typeface="Matura MT Script Capitals" charset="0"/>
            </a:endParaRPr>
          </a:p>
        </p:txBody>
      </p:sp>
      <p:sp>
        <p:nvSpPr>
          <p:cNvPr id="674829" name="Rectangle 13"/>
          <p:cNvSpPr>
            <a:spLocks noChangeArrowheads="1"/>
          </p:cNvSpPr>
          <p:nvPr/>
        </p:nvSpPr>
        <p:spPr bwMode="auto">
          <a:xfrm>
            <a:off x="6838950" y="2239963"/>
            <a:ext cx="204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halkduster"/>
                <a:ea typeface="ＭＳ Ｐゴシック" pitchFamily="-112" charset="-128"/>
                <a:cs typeface="Chalkduster"/>
              </a:rPr>
              <a:t>home</a:t>
            </a:r>
            <a:endParaRPr lang="en-US" sz="18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halkduster"/>
              <a:ea typeface="ＭＳ Ｐゴシック" pitchFamily="-112" charset="-128"/>
              <a:cs typeface="Chalkduster"/>
            </a:endParaRPr>
          </a:p>
        </p:txBody>
      </p:sp>
      <p:sp>
        <p:nvSpPr>
          <p:cNvPr id="674830" name="Rectangle 14"/>
          <p:cNvSpPr>
            <a:spLocks noChangeArrowheads="1"/>
          </p:cNvSpPr>
          <p:nvPr/>
        </p:nvSpPr>
        <p:spPr bwMode="auto">
          <a:xfrm>
            <a:off x="0" y="5599113"/>
            <a:ext cx="9090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latin typeface="Matura MT Script Capitals" charset="0"/>
              </a:rPr>
              <a:t>The slings and arrows of outrageous fortune</a:t>
            </a:r>
            <a:endParaRPr lang="en-US" altLang="ja-JP" sz="1800">
              <a:latin typeface="Matura MT Script Capital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-39688"/>
            <a:ext cx="87582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65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7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7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7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7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7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7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7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7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19" grpId="0" build="p"/>
      <p:bldP spid="674820" grpId="0"/>
      <p:bldP spid="674821" grpId="0"/>
      <p:bldP spid="674822" grpId="0"/>
      <p:bldP spid="674823" grpId="0"/>
      <p:bldP spid="674824" grpId="0"/>
      <p:bldP spid="674825" grpId="0"/>
      <p:bldP spid="674826" grpId="0"/>
      <p:bldP spid="674827" grpId="0"/>
      <p:bldP spid="674828" grpId="0"/>
      <p:bldP spid="67483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  <a:t>Notice good things </a:t>
            </a:r>
            <a:r>
              <a:rPr kumimoji="0" lang="en-US" altLang="ja-JP" u="sng">
                <a:latin typeface="Gill Sans" charset="0"/>
                <a:ea typeface="ＭＳ Ｐゴシック" charset="0"/>
                <a:cs typeface="Gill Sans" charset="0"/>
              </a:rPr>
              <a:t>when</a:t>
            </a:r>
            <a: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  <a:t> they happen.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kumimoji="0" lang="en-US" sz="4800" dirty="0" smtClean="0">
                <a:latin typeface="Gill Sans" charset="0"/>
                <a:ea typeface="ＭＳ Ｐゴシック" charset="-128"/>
                <a:cs typeface="ＭＳ Ｐゴシック" charset="-128"/>
              </a:rPr>
              <a:t>Note </a:t>
            </a:r>
            <a:r>
              <a:rPr kumimoji="0" lang="en-US" sz="4800" dirty="0">
                <a:latin typeface="Gill Sans" charset="0"/>
                <a:ea typeface="ＭＳ Ｐゴシック" charset="-128"/>
                <a:cs typeface="ＭＳ Ｐゴシック" charset="-128"/>
              </a:rPr>
              <a:t>- different than “Remember good things in your life.”</a:t>
            </a:r>
            <a:endParaRPr kumimoji="0" lang="en-US" sz="4800" dirty="0" smtClean="0">
              <a:latin typeface="Gill Sans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kumimoji="0" lang="en-US" sz="1800" dirty="0" smtClean="0">
                <a:latin typeface="Gill Sans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kumimoji="0" lang="en-US" sz="4800" dirty="0" smtClean="0">
                <a:latin typeface="Gill Sans" charset="0"/>
                <a:ea typeface="ＭＳ Ｐゴシック" charset="-128"/>
                <a:cs typeface="ＭＳ Ｐゴシック" charset="-128"/>
              </a:rPr>
              <a:t>That’s remembering </a:t>
            </a:r>
            <a:r>
              <a:rPr kumimoji="0" lang="en-US" sz="3600" dirty="0" smtClean="0">
                <a:solidFill>
                  <a:srgbClr val="800000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(past tense)</a:t>
            </a:r>
            <a:r>
              <a:rPr kumimoji="0" lang="en-US" sz="4800" dirty="0" smtClean="0">
                <a:latin typeface="Gill Sans" charset="0"/>
                <a:ea typeface="ＭＳ Ｐゴシック" charset="-128"/>
                <a:cs typeface="ＭＳ Ｐゴシック" charset="-128"/>
              </a:rPr>
              <a:t>.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kumimoji="0" lang="en-US" sz="2400" dirty="0" smtClean="0">
                <a:latin typeface="Gill Sans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kumimoji="0" lang="en-US" sz="4800" dirty="0" smtClean="0">
                <a:latin typeface="Gill Sans" charset="0"/>
                <a:ea typeface="ＭＳ Ｐゴシック" charset="-128"/>
                <a:cs typeface="ＭＳ Ｐゴシック" charset="-128"/>
              </a:rPr>
              <a:t>This </a:t>
            </a:r>
            <a:r>
              <a:rPr kumimoji="0" lang="en-US" sz="4800" dirty="0">
                <a:latin typeface="Gill Sans" charset="0"/>
                <a:ea typeface="ＭＳ Ｐゴシック" charset="-128"/>
                <a:cs typeface="ＭＳ Ｐゴシック" charset="-128"/>
              </a:rPr>
              <a:t>is noticing </a:t>
            </a:r>
            <a:r>
              <a:rPr kumimoji="0" lang="en-US" sz="4800" u="sng" dirty="0">
                <a:latin typeface="Gill Sans" charset="0"/>
                <a:ea typeface="ＭＳ Ｐゴシック" charset="-128"/>
                <a:cs typeface="ＭＳ Ｐゴシック" charset="-128"/>
              </a:rPr>
              <a:t>as it happens</a:t>
            </a:r>
            <a:r>
              <a:rPr kumimoji="0" lang="en-US" sz="4800" dirty="0">
                <a:latin typeface="Gill Sans" charset="0"/>
                <a:ea typeface="ＭＳ Ｐゴシック" charset="-128"/>
                <a:cs typeface="ＭＳ Ｐゴシック" charset="-128"/>
              </a:rPr>
              <a:t>.</a:t>
            </a:r>
            <a:endParaRPr kumimoji="0" lang="en-US" sz="4800" dirty="0" smtClean="0">
              <a:latin typeface="Gill Sans" charset="0"/>
              <a:ea typeface="ＭＳ Ｐゴシック" charset="-128"/>
              <a:cs typeface="ＭＳ Ｐゴシック" charset="-128"/>
            </a:endParaRPr>
          </a:p>
          <a:p>
            <a:pPr lvl="8">
              <a:lnSpc>
                <a:spcPct val="90000"/>
              </a:lnSpc>
              <a:buFont typeface="Arial"/>
              <a:buNone/>
              <a:defRPr/>
            </a:pPr>
            <a:r>
              <a:rPr lang="en-US" sz="4400" dirty="0" smtClean="0">
                <a:solidFill>
                  <a:srgbClr val="800000"/>
                </a:solidFill>
                <a:latin typeface="Gill Sans"/>
                <a:ea typeface="ＭＳ Ｐゴシック" charset="-128"/>
                <a:cs typeface="Gill Sans"/>
              </a:rPr>
              <a:t>	 </a:t>
            </a:r>
            <a:r>
              <a:rPr lang="en-US" sz="3600" dirty="0" smtClean="0">
                <a:solidFill>
                  <a:srgbClr val="800000"/>
                </a:solidFill>
                <a:latin typeface="Gill Sans"/>
                <a:ea typeface="ＭＳ Ｐゴシック" charset="-128"/>
                <a:cs typeface="Gill Sans"/>
              </a:rPr>
              <a:t>(mindfulness/present)</a:t>
            </a:r>
            <a:endParaRPr lang="en-US" sz="3600" dirty="0">
              <a:solidFill>
                <a:srgbClr val="800000"/>
              </a:solidFill>
              <a:latin typeface="Gill Sans"/>
              <a:ea typeface="ＭＳ Ｐゴシック" charset="-128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909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Chalkduster" charset="0"/>
              <a:ea typeface="ＭＳ Ｐゴシック" charset="0"/>
              <a:cs typeface="Chalkduster" charset="0"/>
            </a:endParaRPr>
          </a:p>
        </p:txBody>
      </p:sp>
      <p:pic>
        <p:nvPicPr>
          <p:cNvPr id="1925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2895600"/>
            <a:ext cx="29559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TextBox 5"/>
          <p:cNvSpPr txBox="1">
            <a:spLocks noChangeArrowheads="1"/>
          </p:cNvSpPr>
          <p:nvPr/>
        </p:nvSpPr>
        <p:spPr bwMode="auto">
          <a:xfrm>
            <a:off x="-381000" y="500063"/>
            <a:ext cx="84582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The past </a:t>
            </a:r>
          </a:p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is history.</a:t>
            </a:r>
          </a:p>
        </p:txBody>
      </p:sp>
      <p:sp>
        <p:nvSpPr>
          <p:cNvPr id="192518" name="TextBox 6"/>
          <p:cNvSpPr txBox="1">
            <a:spLocks noChangeArrowheads="1"/>
          </p:cNvSpPr>
          <p:nvPr/>
        </p:nvSpPr>
        <p:spPr bwMode="auto">
          <a:xfrm>
            <a:off x="-2590800" y="5627688"/>
            <a:ext cx="8458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2800">
                <a:solidFill>
                  <a:schemeClr val="bg1"/>
                </a:solidFill>
                <a:latin typeface="Chalkduster" charset="0"/>
                <a:cs typeface="Chalkduster" charset="0"/>
              </a:rPr>
              <a:t>Grand Master Oogway </a:t>
            </a:r>
          </a:p>
          <a:p>
            <a:pPr algn="r" eaLnBrk="1" hangingPunct="1"/>
            <a:r>
              <a:rPr lang="en-US" altLang="ja-JP" sz="2800">
                <a:solidFill>
                  <a:schemeClr val="bg1"/>
                </a:solidFill>
                <a:latin typeface="Chalkduster" charset="0"/>
                <a:cs typeface="Chalkduster" charset="0"/>
              </a:rPr>
              <a:t>Kung Fu Panda</a:t>
            </a:r>
          </a:p>
          <a:p>
            <a:pPr algn="r" eaLnBrk="1" hangingPunct="1"/>
            <a:endParaRPr lang="en-US" altLang="ja-JP" sz="6600">
              <a:solidFill>
                <a:srgbClr val="FFFFFF"/>
              </a:solidFill>
              <a:latin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5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Chalkduster" charset="0"/>
              <a:ea typeface="ＭＳ Ｐゴシック" charset="0"/>
              <a:cs typeface="Chalkduster" charset="0"/>
            </a:endParaRPr>
          </a:p>
        </p:txBody>
      </p:sp>
      <p:sp>
        <p:nvSpPr>
          <p:cNvPr id="193540" name="TextBox 5"/>
          <p:cNvSpPr txBox="1">
            <a:spLocks noChangeArrowheads="1"/>
          </p:cNvSpPr>
          <p:nvPr/>
        </p:nvSpPr>
        <p:spPr bwMode="auto">
          <a:xfrm>
            <a:off x="-381000" y="500063"/>
            <a:ext cx="84582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The future </a:t>
            </a:r>
          </a:p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is a mystery.</a:t>
            </a:r>
          </a:p>
        </p:txBody>
      </p:sp>
      <p:pic>
        <p:nvPicPr>
          <p:cNvPr id="19354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30305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41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Chalkduster" charset="0"/>
              <a:ea typeface="ＭＳ Ｐゴシック" charset="0"/>
              <a:cs typeface="Chalkduster" charset="0"/>
            </a:endParaRPr>
          </a:p>
        </p:txBody>
      </p:sp>
      <p:sp>
        <p:nvSpPr>
          <p:cNvPr id="194564" name="TextBox 5"/>
          <p:cNvSpPr txBox="1">
            <a:spLocks noChangeArrowheads="1"/>
          </p:cNvSpPr>
          <p:nvPr/>
        </p:nvSpPr>
        <p:spPr bwMode="auto">
          <a:xfrm>
            <a:off x="-381000" y="500063"/>
            <a:ext cx="8458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Today is a gift.  </a:t>
            </a:r>
          </a:p>
        </p:txBody>
      </p:sp>
      <p:pic>
        <p:nvPicPr>
          <p:cNvPr id="19456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2550"/>
            <a:ext cx="329565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381000" y="457200"/>
            <a:ext cx="84582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  </a:t>
            </a:r>
          </a:p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That is why it </a:t>
            </a:r>
          </a:p>
          <a:p>
            <a:pPr algn="r" eaLnBrk="1" hangingPunct="1"/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is called </a:t>
            </a:r>
          </a:p>
          <a:p>
            <a:pPr algn="r" eaLnBrk="1" hangingPunct="1"/>
            <a:r>
              <a:rPr lang="ja-JP" altLang="en-US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“</a:t>
            </a:r>
            <a:r>
              <a:rPr lang="en-US" altLang="ja-JP" sz="6600">
                <a:solidFill>
                  <a:srgbClr val="FFFF00"/>
                </a:solidFill>
                <a:latin typeface="Chalkduster" charset="0"/>
                <a:cs typeface="Chalkduster" charset="0"/>
              </a:rPr>
              <a:t>the </a:t>
            </a:r>
          </a:p>
          <a:p>
            <a:pPr algn="r" eaLnBrk="1" hangingPunct="1"/>
            <a:r>
              <a:rPr lang="en-US" altLang="ja-JP" sz="6600">
                <a:solidFill>
                  <a:srgbClr val="FFFF00"/>
                </a:solidFill>
                <a:latin typeface="Chalkduster" charset="0"/>
                <a:cs typeface="Chalkduster" charset="0"/>
              </a:rPr>
              <a:t>present</a:t>
            </a:r>
            <a:r>
              <a:rPr lang="en-US" altLang="ja-JP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.</a:t>
            </a:r>
            <a:r>
              <a:rPr lang="ja-JP" altLang="en-US" sz="6600">
                <a:solidFill>
                  <a:srgbClr val="FFFFFF"/>
                </a:solidFill>
                <a:latin typeface="Chalkduster" charset="0"/>
                <a:cs typeface="Chalkduster" charset="0"/>
              </a:rPr>
              <a:t>”</a:t>
            </a:r>
            <a:endParaRPr lang="en-US" altLang="ja-JP" sz="6600">
              <a:solidFill>
                <a:srgbClr val="FFFFFF"/>
              </a:solidFill>
              <a:latin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6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Box 1"/>
          <p:cNvSpPr txBox="1">
            <a:spLocks noChangeArrowheads="1"/>
          </p:cNvSpPr>
          <p:nvPr/>
        </p:nvSpPr>
        <p:spPr bwMode="auto">
          <a:xfrm>
            <a:off x="2133600" y="609600"/>
            <a:ext cx="5219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800">
                <a:solidFill>
                  <a:srgbClr val="800000"/>
                </a:solidFill>
                <a:latin typeface="Gill Sans" charset="0"/>
                <a:cs typeface="Gill Sans" charset="0"/>
              </a:rPr>
              <a:t>The basketball game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47800" y="3160713"/>
            <a:ext cx="67167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800">
                <a:latin typeface="Gill Sans" charset="0"/>
                <a:cs typeface="Gill Sans" charset="0"/>
              </a:rPr>
              <a:t>Watch the video.</a:t>
            </a:r>
          </a:p>
          <a:p>
            <a:pPr eaLnBrk="1" hangingPunct="1"/>
            <a:r>
              <a:rPr lang="en-US" altLang="ja-JP" sz="4800">
                <a:latin typeface="Gill Sans" charset="0"/>
                <a:cs typeface="Gill Sans" charset="0"/>
              </a:rPr>
              <a:t>How many passes does</a:t>
            </a:r>
          </a:p>
          <a:p>
            <a:pPr eaLnBrk="1" hangingPunct="1"/>
            <a:r>
              <a:rPr lang="en-US" altLang="ja-JP" sz="4800">
                <a:latin typeface="Gill Sans" charset="0"/>
                <a:cs typeface="Gill Sans" charset="0"/>
              </a:rPr>
              <a:t>the team in WHITE make?</a:t>
            </a:r>
          </a:p>
        </p:txBody>
      </p:sp>
    </p:spTree>
    <p:extLst>
      <p:ext uri="{BB962C8B-B14F-4D97-AF65-F5344CB8AC3E}">
        <p14:creationId xmlns:p14="http://schemas.microsoft.com/office/powerpoint/2010/main" val="187808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BBall Bear.mov" descr="/Users/helgesenmarc/Movies/BBall Bear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563" y="0"/>
            <a:ext cx="12068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4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1" fill="hold"/>
                                        <p:tgtEl>
                                          <p:spTgt spid="227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0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081" fill="hold"/>
                                        <p:tgtEl>
                                          <p:spTgt spid="227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73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7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7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330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53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61730" y="1811371"/>
            <a:ext cx="1083180" cy="1288501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1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60741" y="-693106"/>
            <a:ext cx="21479365" cy="161269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20452" y="3517322"/>
            <a:ext cx="2008798" cy="2896177"/>
          </a:xfrm>
          <a:prstGeom prst="ellipse">
            <a:avLst/>
          </a:prstGeom>
          <a:noFill/>
          <a:ln w="1905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415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73697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/>
          <p:cNvSpPr>
            <a:spLocks noChangeArrowheads="1"/>
          </p:cNvSpPr>
          <p:nvPr/>
        </p:nvSpPr>
        <p:spPr bwMode="auto">
          <a:xfrm>
            <a:off x="179388" y="434975"/>
            <a:ext cx="5659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4400" b="1">
                <a:latin typeface="Gill Sans" charset="0"/>
              </a:rPr>
              <a:t>Take the time to</a:t>
            </a:r>
            <a:r>
              <a:rPr lang="en-US" altLang="ja-JP" sz="1800">
                <a:latin typeface="Palatino" charset="0"/>
              </a:rPr>
              <a:t>  </a:t>
            </a:r>
          </a:p>
        </p:txBody>
      </p:sp>
      <p:sp>
        <p:nvSpPr>
          <p:cNvPr id="199683" name="Rectangle 4"/>
          <p:cNvSpPr>
            <a:spLocks noChangeArrowheads="1"/>
          </p:cNvSpPr>
          <p:nvPr/>
        </p:nvSpPr>
        <p:spPr bwMode="auto">
          <a:xfrm>
            <a:off x="327025" y="1108075"/>
            <a:ext cx="44910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4400" b="1">
                <a:latin typeface="Gill Sans" charset="0"/>
                <a:cs typeface="Gill Sans" charset="0"/>
              </a:rPr>
              <a:t>smell the roses</a:t>
            </a:r>
            <a:endParaRPr lang="en-US" altLang="ja-JP" sz="1800" b="1"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5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ctrTitle"/>
          </p:nvPr>
        </p:nvSpPr>
        <p:spPr>
          <a:xfrm>
            <a:off x="1143000" y="701675"/>
            <a:ext cx="77724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7200" b="1" dirty="0">
                <a:latin typeface="Gill Sans" charset="0"/>
                <a:ea typeface="Gill Sans" charset="0"/>
                <a:cs typeface="Gill Sans" charset="0"/>
              </a:rPr>
              <a:t>Eat a blueberry</a:t>
            </a:r>
            <a:r>
              <a:rPr lang="en-US" sz="6500" b="1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4000" b="1" dirty="0">
                <a:latin typeface="Gill Sans" charset="0"/>
                <a:ea typeface="Gill Sans" charset="0"/>
                <a:cs typeface="Gill Sans" charset="0"/>
              </a:rPr>
              <a:t/>
            </a:r>
            <a:br>
              <a:rPr lang="en-US" sz="4000" b="1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5400" b="1" dirty="0">
                <a:latin typeface="Gill Sans" charset="0"/>
                <a:ea typeface="Gill Sans" charset="0"/>
                <a:cs typeface="Gill Sans" charset="0"/>
              </a:rPr>
              <a:t>with mindfulness</a:t>
            </a:r>
            <a:r>
              <a:rPr lang="en-US" sz="4900" b="1" dirty="0">
                <a:ea typeface="ＭＳ Ｐゴシック" charset="-128"/>
                <a:cs typeface="ＭＳ Ｐゴシック" charset="-128"/>
              </a:rPr>
              <a:t/>
            </a:r>
            <a:br>
              <a:rPr lang="en-US" sz="4900" b="1" dirty="0">
                <a:ea typeface="ＭＳ Ｐゴシック" charset="-128"/>
                <a:cs typeface="ＭＳ Ｐゴシック" charset="-128"/>
              </a:rPr>
            </a:br>
            <a:endParaRPr lang="en-US" sz="49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8114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81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6252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Content Placeholder 10"/>
          <p:cNvSpPr>
            <a:spLocks noGrp="1"/>
          </p:cNvSpPr>
          <p:nvPr>
            <p:ph idx="1"/>
          </p:nvPr>
        </p:nvSpPr>
        <p:spPr>
          <a:xfrm>
            <a:off x="457200" y="620713"/>
            <a:ext cx="5627688" cy="1079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5400" b="1">
                <a:latin typeface="Gill Sans" charset="0"/>
                <a:ea typeface="ＭＳ Ｐゴシック" charset="0"/>
                <a:cs typeface="Gill Sans" charset="0"/>
              </a:rPr>
              <a:t>Circumstances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6463" y="1358900"/>
            <a:ext cx="47879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600" b="1">
                <a:solidFill>
                  <a:srgbClr val="800000"/>
                </a:solidFill>
                <a:latin typeface="Gill Sans" charset="0"/>
                <a:cs typeface="Gill Sans" charset="0"/>
              </a:rPr>
              <a:t>10%</a:t>
            </a:r>
            <a:endParaRPr lang="en-US" sz="16600"/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882900"/>
            <a:ext cx="377983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3781425"/>
            <a:ext cx="537368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03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7025"/>
            <a:ext cx="8229600" cy="1038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sz="5400" b="1">
                <a:latin typeface="Gill Sans" charset="0"/>
                <a:ea typeface="ＭＳ Ｐゴシック" charset="0"/>
                <a:cs typeface="Gill Sans" charset="0"/>
              </a:rPr>
              <a:t>Notice good things when they happen.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9866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8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	</a:t>
            </a:r>
            <a:r>
              <a:rPr kumimoji="0" lang="en-US" altLang="ja-JP" sz="4800" dirty="0">
                <a:latin typeface="Monotype Sorts" charset="0"/>
                <a:ea typeface="ＭＳ Ｐゴシック" charset="0"/>
                <a:cs typeface="ＭＳ Ｐゴシック" charset="0"/>
                <a:sym typeface="Monotype Sorts" charset="0"/>
              </a:rPr>
              <a:t>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Work with a partner.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	You will have one minute.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8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	</a:t>
            </a:r>
            <a:r>
              <a:rPr kumimoji="0" lang="en-US" altLang="ja-JP" sz="48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</a:rPr>
              <a:t>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How many good things can you say about today/ right now?</a:t>
            </a:r>
            <a:endParaRPr kumimoji="0" lang="en-US" altLang="ja-JP" sz="36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68" y="2001175"/>
            <a:ext cx="1447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6"/>
          <p:cNvSpPr>
            <a:spLocks noGrp="1" noChangeArrowheads="1"/>
          </p:cNvSpPr>
          <p:nvPr>
            <p:ph type="title"/>
          </p:nvPr>
        </p:nvSpPr>
        <p:spPr>
          <a:xfrm>
            <a:off x="436383" y="557213"/>
            <a:ext cx="8229600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Notice </a:t>
            </a: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good things </a:t>
            </a:r>
            <a:b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when they </a:t>
            </a:r>
            <a:r>
              <a:rPr kumimoji="0"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happen -</a:t>
            </a:r>
            <a: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2730755"/>
            <a:ext cx="9144000" cy="4702429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4700" dirty="0">
                <a:latin typeface="Gill Sans" charset="0"/>
                <a:ea typeface="ＭＳ Ｐゴシック" charset="0"/>
                <a:cs typeface="ＭＳ Ｐゴシック" charset="0"/>
              </a:rPr>
              <a:t>The actual number of good and bad </a:t>
            </a:r>
            <a:endParaRPr kumimoji="0" lang="en-US" altLang="ja-JP" sz="4700" dirty="0" smtClean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4700" dirty="0" smtClean="0">
                <a:latin typeface="Gill Sans" charset="0"/>
                <a:ea typeface="ＭＳ Ｐゴシック" charset="0"/>
                <a:cs typeface="ＭＳ Ｐゴシック" charset="0"/>
              </a:rPr>
              <a:t>events </a:t>
            </a:r>
            <a:r>
              <a:rPr kumimoji="0" lang="en-US" altLang="ja-JP" sz="4700" dirty="0">
                <a:latin typeface="Gill Sans" charset="0"/>
                <a:ea typeface="ＭＳ Ｐゴシック" charset="0"/>
                <a:cs typeface="ＭＳ Ｐゴシック" charset="0"/>
              </a:rPr>
              <a:t>have little to do with </a:t>
            </a:r>
            <a:r>
              <a:rPr kumimoji="0" lang="en-US" altLang="ja-JP" sz="4700" dirty="0" smtClean="0">
                <a:latin typeface="Gill Sans" charset="0"/>
                <a:ea typeface="ＭＳ Ｐゴシック" charset="0"/>
                <a:cs typeface="ＭＳ Ｐゴシック" charset="0"/>
              </a:rPr>
              <a:t>happiness</a:t>
            </a:r>
            <a:r>
              <a:rPr kumimoji="0" lang="en-US" altLang="ja-JP" sz="4700" dirty="0">
                <a:latin typeface="Gill Sans" charset="0"/>
                <a:ea typeface="ＭＳ Ｐゴシック" charset="0"/>
                <a:cs typeface="ＭＳ Ｐゴシック" charset="0"/>
              </a:rPr>
              <a:t>. What counts is the beliefs about what has been experience. </a:t>
            </a:r>
            <a:r>
              <a:rPr kumimoji="0" lang="en-US" altLang="ja-JP" sz="4300" dirty="0"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r>
              <a:rPr kumimoji="0" lang="en-US" altLang="ja-JP" sz="2100" dirty="0">
                <a:latin typeface="Gill Sans" charset="0"/>
                <a:ea typeface="ＭＳ Ｐゴシック" charset="0"/>
                <a:cs typeface="ＭＳ Ｐゴシック" charset="0"/>
              </a:rPr>
              <a:t>Chen 1996 (in </a:t>
            </a:r>
            <a:r>
              <a:rPr kumimoji="0" lang="en-US" altLang="ja-JP" sz="2100" dirty="0" err="1">
                <a:latin typeface="Gill Sans" charset="0"/>
                <a:ea typeface="ＭＳ Ｐゴシック" charset="0"/>
                <a:cs typeface="ＭＳ Ｐゴシック" charset="0"/>
              </a:rPr>
              <a:t>Niven</a:t>
            </a:r>
            <a:r>
              <a:rPr kumimoji="0" lang="en-US" altLang="ja-JP" sz="2100" dirty="0"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  <a:r>
              <a:rPr kumimoji="0" lang="en-US" altLang="ja-JP" sz="21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endParaRPr kumimoji="0" lang="en-US" altLang="ja-JP" sz="4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4300" dirty="0" smtClean="0">
                <a:latin typeface="Gill Sans" charset="0"/>
                <a:ea typeface="ＭＳ Ｐゴシック" charset="0"/>
                <a:cs typeface="ＭＳ Ｐゴシック" charset="0"/>
              </a:rPr>
              <a:t>People </a:t>
            </a:r>
            <a:r>
              <a:rPr kumimoji="0" lang="en-US" altLang="ja-JP" sz="4300" dirty="0">
                <a:latin typeface="Gill Sans" charset="0"/>
                <a:ea typeface="ＭＳ Ｐゴシック" charset="0"/>
                <a:cs typeface="ＭＳ Ｐゴシック" charset="0"/>
              </a:rPr>
              <a:t>who like what they have are twice as likely to be happy with what they have. (compared with folks who have more). </a:t>
            </a:r>
            <a:r>
              <a:rPr kumimoji="0" lang="en-US" altLang="ja-JP" sz="4000" dirty="0">
                <a:latin typeface="Gill Sans" charset="0"/>
                <a:ea typeface="ＭＳ Ｐゴシック" charset="0"/>
                <a:cs typeface="ＭＳ Ｐゴシック" charset="0"/>
              </a:rPr>
              <a:t>	   		</a:t>
            </a:r>
            <a:r>
              <a:rPr kumimoji="0" lang="en-US" altLang="ja-JP" sz="4000" dirty="0" smtClean="0">
                <a:latin typeface="Gill Sans" charset="0"/>
                <a:ea typeface="ＭＳ Ｐゴシック" charset="0"/>
                <a:cs typeface="ＭＳ Ｐゴシック" charset="0"/>
              </a:rPr>
              <a:t>                              </a:t>
            </a:r>
            <a:r>
              <a:rPr kumimoji="0" lang="en-US" altLang="ja-JP" sz="2100" dirty="0" smtClean="0">
                <a:latin typeface="Gill Sans" charset="0"/>
                <a:ea typeface="ＭＳ Ｐゴシック" charset="0"/>
                <a:cs typeface="ＭＳ Ｐゴシック" charset="0"/>
              </a:rPr>
              <a:t>Cole</a:t>
            </a:r>
            <a:r>
              <a:rPr kumimoji="0" lang="en-US" altLang="ja-JP" sz="2100" dirty="0">
                <a:latin typeface="Gill Sans" charset="0"/>
                <a:ea typeface="ＭＳ Ｐゴシック" charset="0"/>
                <a:cs typeface="ＭＳ Ｐゴシック" charset="0"/>
              </a:rPr>
              <a:t>, </a:t>
            </a:r>
            <a:r>
              <a:rPr kumimoji="0" lang="en-US" altLang="ja-JP" sz="2100" dirty="0" err="1">
                <a:latin typeface="Gill Sans" charset="0"/>
                <a:ea typeface="ＭＳ Ｐゴシック" charset="0"/>
                <a:cs typeface="ＭＳ Ｐゴシック" charset="0"/>
              </a:rPr>
              <a:t>Kosenko</a:t>
            </a:r>
            <a:r>
              <a:rPr kumimoji="0" lang="en-US" altLang="ja-JP" sz="2100" dirty="0">
                <a:latin typeface="Gill Sans" charset="0"/>
                <a:ea typeface="ＭＳ Ｐゴシック" charset="0"/>
                <a:cs typeface="ＭＳ Ｐゴシック" charset="0"/>
              </a:rPr>
              <a:t>, and Meadow, 1995  (</a:t>
            </a:r>
            <a:r>
              <a:rPr kumimoji="0" lang="en-US" altLang="ja-JP" sz="2100" dirty="0" err="1">
                <a:latin typeface="Gill Sans" charset="0"/>
                <a:ea typeface="ＭＳ Ｐゴシック" charset="0"/>
                <a:cs typeface="ＭＳ Ｐゴシック" charset="0"/>
              </a:rPr>
              <a:t>Niven</a:t>
            </a:r>
            <a:r>
              <a:rPr kumimoji="0" lang="en-US" altLang="ja-JP" sz="2100" dirty="0"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  <a:r>
              <a:rPr kumimoji="0" lang="en-US" altLang="ja-JP" sz="21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4000" dirty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kumimoji="0" lang="en-US" altLang="ja-JP" sz="2800" dirty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6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747 -0.03755 C -0.97134 -0.00279 -1.00973 0.03638 -1.02832 0.08273 C -1.04447 0.13418 -1.05246 0.19559 -1.06167 0.25538 C -1.07001 0.31726 -1.06167 0.36848 -1.05246 0.42526 C -1.04447 0.47624 -1.03197 0.53163 -1.00122 0.5803 C -0.97638 0.62595 -0.93261 0.66489 -0.88692 0.69339 C -0.84385 0.7212 -0.79243 0.73997 -0.74067 0.74947 C -0.6889 0.76129 -0.63749 0.76129 -0.59146 0.74947 C -0.53952 0.73997 -0.49175 0.7168 -0.45371 0.67763 C -0.41637 0.64658 -0.38145 0.60347 -0.3646 0.55179 C -0.34289 0.50498 -0.33386 0.43823 -0.33386 0.38725 C -0.33091 0.33557 -0.33386 0.27578 -0.35522 0.22224 C -0.37781 0.17543 -0.41637 0.13951 -0.46761 0.12097 C -0.5192 0.1066 -0.56922 0.12445 -0.60414 0.15735 C -0.63384 0.19119 -0.65608 0.2431 -0.65972 0.30197 C -0.65972 0.36407 -0.65608 0.42016 -0.63384 0.46674 C -0.61213 0.51378 -0.61717 0.52421 -0.53118 0.58516 C -0.45371 0.65005 -0.37781 0.63221 -0.33091 0.63661 C -0.28314 0.63661 -0.2444 0.61622 -0.19716 0.59837 C -0.14626 0.5752 -0.10301 0.53163 -0.07313 0.49524 C -0.04343 0.45654 -0.03023 0.41135 -0.01286 0.33557 C 4.33385E-6 0.26095 4.33385E-6 0.22224 4.33385E-6 0.16547 C 4.33385E-6 0.11054 4.33385E-6 0.05446 4.33385E-6 -0.00279 " pathEditMode="relative" rAng="0" ptsTypes="fffffffffffffffffffffff">
                                      <p:cBhvr>
                                        <p:cTn id="6" dur="3000" fill="hold"/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47" y="399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78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00" y="0"/>
            <a:ext cx="1014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Box 4"/>
          <p:cNvSpPr txBox="1">
            <a:spLocks noChangeArrowheads="1"/>
          </p:cNvSpPr>
          <p:nvPr/>
        </p:nvSpPr>
        <p:spPr bwMode="auto">
          <a:xfrm>
            <a:off x="220663" y="5181600"/>
            <a:ext cx="4275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8000" b="1">
                <a:solidFill>
                  <a:srgbClr val="FFFF00"/>
                </a:solidFill>
                <a:latin typeface="Gill Sans" charset="0"/>
                <a:cs typeface="Gill Sans" charset="0"/>
              </a:rPr>
              <a:t>simplify</a:t>
            </a:r>
          </a:p>
        </p:txBody>
      </p:sp>
    </p:spTree>
    <p:extLst>
      <p:ext uri="{BB962C8B-B14F-4D97-AF65-F5344CB8AC3E}">
        <p14:creationId xmlns:p14="http://schemas.microsoft.com/office/powerpoint/2010/main" val="23616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90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9829800" cy="175260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Deal </a:t>
            </a:r>
          </a:p>
          <a:p>
            <a:pPr algn="l"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with problems</a:t>
            </a:r>
            <a:endParaRPr kumimoji="0" lang="en-US" altLang="ja-JP" sz="60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801789" y="5668410"/>
            <a:ext cx="1728686" cy="1301350"/>
          </a:xfrm>
          <a:custGeom>
            <a:avLst/>
            <a:gdLst>
              <a:gd name="connsiteX0" fmla="*/ 21171 w 1728686"/>
              <a:gd name="connsiteY0" fmla="*/ 1189590 h 1301350"/>
              <a:gd name="connsiteX1" fmla="*/ 21171 w 1728686"/>
              <a:gd name="connsiteY1" fmla="*/ 1189590 h 1301350"/>
              <a:gd name="connsiteX2" fmla="*/ 31331 w 1728686"/>
              <a:gd name="connsiteY2" fmla="*/ 1087990 h 1301350"/>
              <a:gd name="connsiteX3" fmla="*/ 51651 w 1728686"/>
              <a:gd name="connsiteY3" fmla="*/ 1027030 h 1301350"/>
              <a:gd name="connsiteX4" fmla="*/ 71971 w 1728686"/>
              <a:gd name="connsiteY4" fmla="*/ 945750 h 1301350"/>
              <a:gd name="connsiteX5" fmla="*/ 112611 w 1728686"/>
              <a:gd name="connsiteY5" fmla="*/ 854310 h 1301350"/>
              <a:gd name="connsiteX6" fmla="*/ 132931 w 1728686"/>
              <a:gd name="connsiteY6" fmla="*/ 783190 h 1301350"/>
              <a:gd name="connsiteX7" fmla="*/ 143091 w 1728686"/>
              <a:gd name="connsiteY7" fmla="*/ 752710 h 1301350"/>
              <a:gd name="connsiteX8" fmla="*/ 173571 w 1728686"/>
              <a:gd name="connsiteY8" fmla="*/ 722230 h 1301350"/>
              <a:gd name="connsiteX9" fmla="*/ 204051 w 1728686"/>
              <a:gd name="connsiteY9" fmla="*/ 651110 h 1301350"/>
              <a:gd name="connsiteX10" fmla="*/ 214211 w 1728686"/>
              <a:gd name="connsiteY10" fmla="*/ 620630 h 1301350"/>
              <a:gd name="connsiteX11" fmla="*/ 244691 w 1728686"/>
              <a:gd name="connsiteY11" fmla="*/ 600310 h 1301350"/>
              <a:gd name="connsiteX12" fmla="*/ 275171 w 1728686"/>
              <a:gd name="connsiteY12" fmla="*/ 539350 h 1301350"/>
              <a:gd name="connsiteX13" fmla="*/ 295491 w 1728686"/>
              <a:gd name="connsiteY13" fmla="*/ 478390 h 1301350"/>
              <a:gd name="connsiteX14" fmla="*/ 336131 w 1728686"/>
              <a:gd name="connsiteY14" fmla="*/ 417430 h 1301350"/>
              <a:gd name="connsiteX15" fmla="*/ 386931 w 1728686"/>
              <a:gd name="connsiteY15" fmla="*/ 325990 h 1301350"/>
              <a:gd name="connsiteX16" fmla="*/ 407251 w 1728686"/>
              <a:gd name="connsiteY16" fmla="*/ 295510 h 1301350"/>
              <a:gd name="connsiteX17" fmla="*/ 437731 w 1728686"/>
              <a:gd name="connsiteY17" fmla="*/ 275190 h 1301350"/>
              <a:gd name="connsiteX18" fmla="*/ 468211 w 1728686"/>
              <a:gd name="connsiteY18" fmla="*/ 214230 h 1301350"/>
              <a:gd name="connsiteX19" fmla="*/ 519011 w 1728686"/>
              <a:gd name="connsiteY19" fmla="*/ 122790 h 1301350"/>
              <a:gd name="connsiteX20" fmla="*/ 579971 w 1728686"/>
              <a:gd name="connsiteY20" fmla="*/ 82150 h 1301350"/>
              <a:gd name="connsiteX21" fmla="*/ 610451 w 1728686"/>
              <a:gd name="connsiteY21" fmla="*/ 61830 h 1301350"/>
              <a:gd name="connsiteX22" fmla="*/ 691731 w 1728686"/>
              <a:gd name="connsiteY22" fmla="*/ 41510 h 1301350"/>
              <a:gd name="connsiteX23" fmla="*/ 752691 w 1728686"/>
              <a:gd name="connsiteY23" fmla="*/ 21190 h 1301350"/>
              <a:gd name="connsiteX24" fmla="*/ 894931 w 1728686"/>
              <a:gd name="connsiteY24" fmla="*/ 11030 h 1301350"/>
              <a:gd name="connsiteX25" fmla="*/ 925411 w 1728686"/>
              <a:gd name="connsiteY25" fmla="*/ 870 h 1301350"/>
              <a:gd name="connsiteX26" fmla="*/ 945731 w 1728686"/>
              <a:gd name="connsiteY26" fmla="*/ 31350 h 1301350"/>
              <a:gd name="connsiteX27" fmla="*/ 1006691 w 1728686"/>
              <a:gd name="connsiteY27" fmla="*/ 71990 h 1301350"/>
              <a:gd name="connsiteX28" fmla="*/ 1037171 w 1728686"/>
              <a:gd name="connsiteY28" fmla="*/ 102470 h 1301350"/>
              <a:gd name="connsiteX29" fmla="*/ 1077811 w 1728686"/>
              <a:gd name="connsiteY29" fmla="*/ 153270 h 1301350"/>
              <a:gd name="connsiteX30" fmla="*/ 1148931 w 1728686"/>
              <a:gd name="connsiteY30" fmla="*/ 234550 h 1301350"/>
              <a:gd name="connsiteX31" fmla="*/ 1179411 w 1728686"/>
              <a:gd name="connsiteY31" fmla="*/ 295510 h 1301350"/>
              <a:gd name="connsiteX32" fmla="*/ 1209891 w 1728686"/>
              <a:gd name="connsiteY32" fmla="*/ 356470 h 1301350"/>
              <a:gd name="connsiteX33" fmla="*/ 1240371 w 1728686"/>
              <a:gd name="connsiteY33" fmla="*/ 366630 h 1301350"/>
              <a:gd name="connsiteX34" fmla="*/ 1260691 w 1728686"/>
              <a:gd name="connsiteY34" fmla="*/ 397110 h 1301350"/>
              <a:gd name="connsiteX35" fmla="*/ 1311491 w 1728686"/>
              <a:gd name="connsiteY35" fmla="*/ 447910 h 1301350"/>
              <a:gd name="connsiteX36" fmla="*/ 1352131 w 1728686"/>
              <a:gd name="connsiteY36" fmla="*/ 539350 h 1301350"/>
              <a:gd name="connsiteX37" fmla="*/ 1382611 w 1728686"/>
              <a:gd name="connsiteY37" fmla="*/ 559670 h 1301350"/>
              <a:gd name="connsiteX38" fmla="*/ 1413091 w 1728686"/>
              <a:gd name="connsiteY38" fmla="*/ 620630 h 1301350"/>
              <a:gd name="connsiteX39" fmla="*/ 1443571 w 1728686"/>
              <a:gd name="connsiteY39" fmla="*/ 630790 h 1301350"/>
              <a:gd name="connsiteX40" fmla="*/ 1474051 w 1728686"/>
              <a:gd name="connsiteY40" fmla="*/ 732390 h 1301350"/>
              <a:gd name="connsiteX41" fmla="*/ 1545171 w 1728686"/>
              <a:gd name="connsiteY41" fmla="*/ 823830 h 1301350"/>
              <a:gd name="connsiteX42" fmla="*/ 1565491 w 1728686"/>
              <a:gd name="connsiteY42" fmla="*/ 894950 h 1301350"/>
              <a:gd name="connsiteX43" fmla="*/ 1585811 w 1728686"/>
              <a:gd name="connsiteY43" fmla="*/ 925430 h 1301350"/>
              <a:gd name="connsiteX44" fmla="*/ 1595971 w 1728686"/>
              <a:gd name="connsiteY44" fmla="*/ 976230 h 1301350"/>
              <a:gd name="connsiteX45" fmla="*/ 1606131 w 1728686"/>
              <a:gd name="connsiteY45" fmla="*/ 1006710 h 1301350"/>
              <a:gd name="connsiteX46" fmla="*/ 1636611 w 1728686"/>
              <a:gd name="connsiteY46" fmla="*/ 1016870 h 1301350"/>
              <a:gd name="connsiteX47" fmla="*/ 1646771 w 1728686"/>
              <a:gd name="connsiteY47" fmla="*/ 1047350 h 1301350"/>
              <a:gd name="connsiteX48" fmla="*/ 1677251 w 1728686"/>
              <a:gd name="connsiteY48" fmla="*/ 1067670 h 1301350"/>
              <a:gd name="connsiteX49" fmla="*/ 1697571 w 1728686"/>
              <a:gd name="connsiteY49" fmla="*/ 1098150 h 1301350"/>
              <a:gd name="connsiteX50" fmla="*/ 1707731 w 1728686"/>
              <a:gd name="connsiteY50" fmla="*/ 1138790 h 1301350"/>
              <a:gd name="connsiteX51" fmla="*/ 1728051 w 1728686"/>
              <a:gd name="connsiteY51" fmla="*/ 1169270 h 1301350"/>
              <a:gd name="connsiteX52" fmla="*/ 1717891 w 1728686"/>
              <a:gd name="connsiteY52" fmla="*/ 1199750 h 1301350"/>
              <a:gd name="connsiteX53" fmla="*/ 1535011 w 1728686"/>
              <a:gd name="connsiteY53" fmla="*/ 1209910 h 1301350"/>
              <a:gd name="connsiteX54" fmla="*/ 1352131 w 1728686"/>
              <a:gd name="connsiteY54" fmla="*/ 1230230 h 1301350"/>
              <a:gd name="connsiteX55" fmla="*/ 1240371 w 1728686"/>
              <a:gd name="connsiteY55" fmla="*/ 1260710 h 1301350"/>
              <a:gd name="connsiteX56" fmla="*/ 945731 w 1728686"/>
              <a:gd name="connsiteY56" fmla="*/ 1270870 h 1301350"/>
              <a:gd name="connsiteX57" fmla="*/ 884771 w 1728686"/>
              <a:gd name="connsiteY57" fmla="*/ 1281030 h 1301350"/>
              <a:gd name="connsiteX58" fmla="*/ 844131 w 1728686"/>
              <a:gd name="connsiteY58" fmla="*/ 1291190 h 1301350"/>
              <a:gd name="connsiteX59" fmla="*/ 590131 w 1728686"/>
              <a:gd name="connsiteY59" fmla="*/ 1301350 h 1301350"/>
              <a:gd name="connsiteX60" fmla="*/ 173571 w 1728686"/>
              <a:gd name="connsiteY60" fmla="*/ 1291190 h 1301350"/>
              <a:gd name="connsiteX61" fmla="*/ 102451 w 1728686"/>
              <a:gd name="connsiteY61" fmla="*/ 1281030 h 1301350"/>
              <a:gd name="connsiteX62" fmla="*/ 71971 w 1728686"/>
              <a:gd name="connsiteY62" fmla="*/ 1260710 h 1301350"/>
              <a:gd name="connsiteX63" fmla="*/ 31331 w 1728686"/>
              <a:gd name="connsiteY63" fmla="*/ 1240390 h 1301350"/>
              <a:gd name="connsiteX64" fmla="*/ 851 w 1728686"/>
              <a:gd name="connsiteY64" fmla="*/ 1179430 h 1301350"/>
              <a:gd name="connsiteX65" fmla="*/ 851 w 1728686"/>
              <a:gd name="connsiteY65" fmla="*/ 1138790 h 1301350"/>
              <a:gd name="connsiteX66" fmla="*/ 122771 w 1728686"/>
              <a:gd name="connsiteY66" fmla="*/ 1128630 h 130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28686" h="1301350">
                <a:moveTo>
                  <a:pt x="21171" y="1189590"/>
                </a:moveTo>
                <a:lnTo>
                  <a:pt x="21171" y="1189590"/>
                </a:lnTo>
                <a:cubicBezTo>
                  <a:pt x="24558" y="1155723"/>
                  <a:pt x="25059" y="1121443"/>
                  <a:pt x="31331" y="1087990"/>
                </a:cubicBezTo>
                <a:cubicBezTo>
                  <a:pt x="35278" y="1066938"/>
                  <a:pt x="47450" y="1048033"/>
                  <a:pt x="51651" y="1027030"/>
                </a:cubicBezTo>
                <a:cubicBezTo>
                  <a:pt x="55515" y="1007708"/>
                  <a:pt x="61557" y="966578"/>
                  <a:pt x="71971" y="945750"/>
                </a:cubicBezTo>
                <a:cubicBezTo>
                  <a:pt x="120273" y="849146"/>
                  <a:pt x="60187" y="1011581"/>
                  <a:pt x="112611" y="854310"/>
                </a:cubicBezTo>
                <a:cubicBezTo>
                  <a:pt x="136971" y="781229"/>
                  <a:pt x="107416" y="872492"/>
                  <a:pt x="132931" y="783190"/>
                </a:cubicBezTo>
                <a:cubicBezTo>
                  <a:pt x="135873" y="772892"/>
                  <a:pt x="137150" y="761621"/>
                  <a:pt x="143091" y="752710"/>
                </a:cubicBezTo>
                <a:cubicBezTo>
                  <a:pt x="151061" y="740755"/>
                  <a:pt x="163411" y="732390"/>
                  <a:pt x="173571" y="722230"/>
                </a:cubicBezTo>
                <a:cubicBezTo>
                  <a:pt x="194716" y="637650"/>
                  <a:pt x="168969" y="721274"/>
                  <a:pt x="204051" y="651110"/>
                </a:cubicBezTo>
                <a:cubicBezTo>
                  <a:pt x="208840" y="641531"/>
                  <a:pt x="207521" y="628993"/>
                  <a:pt x="214211" y="620630"/>
                </a:cubicBezTo>
                <a:cubicBezTo>
                  <a:pt x="221839" y="611095"/>
                  <a:pt x="234531" y="607083"/>
                  <a:pt x="244691" y="600310"/>
                </a:cubicBezTo>
                <a:cubicBezTo>
                  <a:pt x="281744" y="489150"/>
                  <a:pt x="222650" y="657523"/>
                  <a:pt x="275171" y="539350"/>
                </a:cubicBezTo>
                <a:cubicBezTo>
                  <a:pt x="283870" y="519777"/>
                  <a:pt x="283610" y="496212"/>
                  <a:pt x="295491" y="478390"/>
                </a:cubicBezTo>
                <a:cubicBezTo>
                  <a:pt x="309038" y="458070"/>
                  <a:pt x="328408" y="440598"/>
                  <a:pt x="336131" y="417430"/>
                </a:cubicBezTo>
                <a:cubicBezTo>
                  <a:pt x="354014" y="363782"/>
                  <a:pt x="340350" y="395861"/>
                  <a:pt x="386931" y="325990"/>
                </a:cubicBezTo>
                <a:cubicBezTo>
                  <a:pt x="393704" y="315830"/>
                  <a:pt x="397091" y="302283"/>
                  <a:pt x="407251" y="295510"/>
                </a:cubicBezTo>
                <a:lnTo>
                  <a:pt x="437731" y="275190"/>
                </a:lnTo>
                <a:cubicBezTo>
                  <a:pt x="463268" y="198578"/>
                  <a:pt x="428820" y="293012"/>
                  <a:pt x="468211" y="214230"/>
                </a:cubicBezTo>
                <a:cubicBezTo>
                  <a:pt x="486739" y="177174"/>
                  <a:pt x="470959" y="154825"/>
                  <a:pt x="519011" y="122790"/>
                </a:cubicBezTo>
                <a:lnTo>
                  <a:pt x="579971" y="82150"/>
                </a:lnTo>
                <a:cubicBezTo>
                  <a:pt x="590131" y="75377"/>
                  <a:pt x="598867" y="65691"/>
                  <a:pt x="610451" y="61830"/>
                </a:cubicBezTo>
                <a:cubicBezTo>
                  <a:pt x="702935" y="31002"/>
                  <a:pt x="556867" y="78291"/>
                  <a:pt x="691731" y="41510"/>
                </a:cubicBezTo>
                <a:cubicBezTo>
                  <a:pt x="712395" y="35874"/>
                  <a:pt x="731326" y="22716"/>
                  <a:pt x="752691" y="21190"/>
                </a:cubicBezTo>
                <a:lnTo>
                  <a:pt x="894931" y="11030"/>
                </a:lnTo>
                <a:cubicBezTo>
                  <a:pt x="905091" y="7643"/>
                  <a:pt x="915467" y="-3107"/>
                  <a:pt x="925411" y="870"/>
                </a:cubicBezTo>
                <a:cubicBezTo>
                  <a:pt x="936748" y="5405"/>
                  <a:pt x="936541" y="23309"/>
                  <a:pt x="945731" y="31350"/>
                </a:cubicBezTo>
                <a:cubicBezTo>
                  <a:pt x="964110" y="47432"/>
                  <a:pt x="989422" y="54721"/>
                  <a:pt x="1006691" y="71990"/>
                </a:cubicBezTo>
                <a:lnTo>
                  <a:pt x="1037171" y="102470"/>
                </a:lnTo>
                <a:cubicBezTo>
                  <a:pt x="1060051" y="171110"/>
                  <a:pt x="1028320" y="96709"/>
                  <a:pt x="1077811" y="153270"/>
                </a:cubicBezTo>
                <a:cubicBezTo>
                  <a:pt x="1160784" y="248097"/>
                  <a:pt x="1080351" y="188830"/>
                  <a:pt x="1148931" y="234550"/>
                </a:cubicBezTo>
                <a:cubicBezTo>
                  <a:pt x="1174468" y="311162"/>
                  <a:pt x="1140020" y="216728"/>
                  <a:pt x="1179411" y="295510"/>
                </a:cubicBezTo>
                <a:cubicBezTo>
                  <a:pt x="1191682" y="320051"/>
                  <a:pt x="1185627" y="337059"/>
                  <a:pt x="1209891" y="356470"/>
                </a:cubicBezTo>
                <a:cubicBezTo>
                  <a:pt x="1218254" y="363160"/>
                  <a:pt x="1230211" y="363243"/>
                  <a:pt x="1240371" y="366630"/>
                </a:cubicBezTo>
                <a:cubicBezTo>
                  <a:pt x="1247144" y="376790"/>
                  <a:pt x="1252057" y="388476"/>
                  <a:pt x="1260691" y="397110"/>
                </a:cubicBezTo>
                <a:cubicBezTo>
                  <a:pt x="1295912" y="432331"/>
                  <a:pt x="1289816" y="399142"/>
                  <a:pt x="1311491" y="447910"/>
                </a:cubicBezTo>
                <a:cubicBezTo>
                  <a:pt x="1327587" y="484127"/>
                  <a:pt x="1324539" y="511758"/>
                  <a:pt x="1352131" y="539350"/>
                </a:cubicBezTo>
                <a:cubicBezTo>
                  <a:pt x="1360765" y="547984"/>
                  <a:pt x="1372451" y="552897"/>
                  <a:pt x="1382611" y="559670"/>
                </a:cubicBezTo>
                <a:cubicBezTo>
                  <a:pt x="1389304" y="579749"/>
                  <a:pt x="1395186" y="606306"/>
                  <a:pt x="1413091" y="620630"/>
                </a:cubicBezTo>
                <a:cubicBezTo>
                  <a:pt x="1421454" y="627320"/>
                  <a:pt x="1433411" y="627403"/>
                  <a:pt x="1443571" y="630790"/>
                </a:cubicBezTo>
                <a:cubicBezTo>
                  <a:pt x="1449250" y="653508"/>
                  <a:pt x="1464157" y="717549"/>
                  <a:pt x="1474051" y="732390"/>
                </a:cubicBezTo>
                <a:cubicBezTo>
                  <a:pt x="1522661" y="805305"/>
                  <a:pt x="1497422" y="776081"/>
                  <a:pt x="1545171" y="823830"/>
                </a:cubicBezTo>
                <a:cubicBezTo>
                  <a:pt x="1548426" y="836851"/>
                  <a:pt x="1558203" y="880374"/>
                  <a:pt x="1565491" y="894950"/>
                </a:cubicBezTo>
                <a:cubicBezTo>
                  <a:pt x="1570952" y="905872"/>
                  <a:pt x="1579038" y="915270"/>
                  <a:pt x="1585811" y="925430"/>
                </a:cubicBezTo>
                <a:cubicBezTo>
                  <a:pt x="1589198" y="942363"/>
                  <a:pt x="1591783" y="959477"/>
                  <a:pt x="1595971" y="976230"/>
                </a:cubicBezTo>
                <a:cubicBezTo>
                  <a:pt x="1598568" y="986620"/>
                  <a:pt x="1598558" y="999137"/>
                  <a:pt x="1606131" y="1006710"/>
                </a:cubicBezTo>
                <a:cubicBezTo>
                  <a:pt x="1613704" y="1014283"/>
                  <a:pt x="1626451" y="1013483"/>
                  <a:pt x="1636611" y="1016870"/>
                </a:cubicBezTo>
                <a:cubicBezTo>
                  <a:pt x="1639998" y="1027030"/>
                  <a:pt x="1640081" y="1038987"/>
                  <a:pt x="1646771" y="1047350"/>
                </a:cubicBezTo>
                <a:cubicBezTo>
                  <a:pt x="1654399" y="1056885"/>
                  <a:pt x="1668617" y="1059036"/>
                  <a:pt x="1677251" y="1067670"/>
                </a:cubicBezTo>
                <a:cubicBezTo>
                  <a:pt x="1685885" y="1076304"/>
                  <a:pt x="1690798" y="1087990"/>
                  <a:pt x="1697571" y="1098150"/>
                </a:cubicBezTo>
                <a:cubicBezTo>
                  <a:pt x="1700958" y="1111697"/>
                  <a:pt x="1702230" y="1125955"/>
                  <a:pt x="1707731" y="1138790"/>
                </a:cubicBezTo>
                <a:cubicBezTo>
                  <a:pt x="1712541" y="1150013"/>
                  <a:pt x="1726044" y="1157225"/>
                  <a:pt x="1728051" y="1169270"/>
                </a:cubicBezTo>
                <a:cubicBezTo>
                  <a:pt x="1729812" y="1179834"/>
                  <a:pt x="1728371" y="1197544"/>
                  <a:pt x="1717891" y="1199750"/>
                </a:cubicBezTo>
                <a:cubicBezTo>
                  <a:pt x="1658147" y="1212328"/>
                  <a:pt x="1595971" y="1206523"/>
                  <a:pt x="1535011" y="1209910"/>
                </a:cubicBezTo>
                <a:cubicBezTo>
                  <a:pt x="1440638" y="1241368"/>
                  <a:pt x="1589347" y="1194648"/>
                  <a:pt x="1352131" y="1230230"/>
                </a:cubicBezTo>
                <a:cubicBezTo>
                  <a:pt x="1176380" y="1256593"/>
                  <a:pt x="1438853" y="1249368"/>
                  <a:pt x="1240371" y="1260710"/>
                </a:cubicBezTo>
                <a:cubicBezTo>
                  <a:pt x="1142259" y="1266316"/>
                  <a:pt x="1043944" y="1267483"/>
                  <a:pt x="945731" y="1270870"/>
                </a:cubicBezTo>
                <a:cubicBezTo>
                  <a:pt x="925411" y="1274257"/>
                  <a:pt x="904971" y="1276990"/>
                  <a:pt x="884771" y="1281030"/>
                </a:cubicBezTo>
                <a:cubicBezTo>
                  <a:pt x="871079" y="1283768"/>
                  <a:pt x="858061" y="1290229"/>
                  <a:pt x="844131" y="1291190"/>
                </a:cubicBezTo>
                <a:cubicBezTo>
                  <a:pt x="759597" y="1297020"/>
                  <a:pt x="674798" y="1297963"/>
                  <a:pt x="590131" y="1301350"/>
                </a:cubicBezTo>
                <a:lnTo>
                  <a:pt x="173571" y="1291190"/>
                </a:lnTo>
                <a:cubicBezTo>
                  <a:pt x="149644" y="1290193"/>
                  <a:pt x="125388" y="1287911"/>
                  <a:pt x="102451" y="1281030"/>
                </a:cubicBezTo>
                <a:cubicBezTo>
                  <a:pt x="90755" y="1277521"/>
                  <a:pt x="82573" y="1266768"/>
                  <a:pt x="71971" y="1260710"/>
                </a:cubicBezTo>
                <a:cubicBezTo>
                  <a:pt x="58821" y="1253196"/>
                  <a:pt x="44878" y="1247163"/>
                  <a:pt x="31331" y="1240390"/>
                </a:cubicBezTo>
                <a:cubicBezTo>
                  <a:pt x="16697" y="1218439"/>
                  <a:pt x="4675" y="1206198"/>
                  <a:pt x="851" y="1179430"/>
                </a:cubicBezTo>
                <a:cubicBezTo>
                  <a:pt x="-1065" y="1166019"/>
                  <a:pt x="851" y="1152337"/>
                  <a:pt x="851" y="1138790"/>
                </a:cubicBezTo>
                <a:lnTo>
                  <a:pt x="122771" y="1128630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466080" y="3809301"/>
            <a:ext cx="3332480" cy="2154619"/>
          </a:xfrm>
          <a:custGeom>
            <a:avLst/>
            <a:gdLst>
              <a:gd name="connsiteX0" fmla="*/ 1168400 w 3332480"/>
              <a:gd name="connsiteY0" fmla="*/ 2154619 h 2154619"/>
              <a:gd name="connsiteX1" fmla="*/ 1168400 w 3332480"/>
              <a:gd name="connsiteY1" fmla="*/ 2154619 h 2154619"/>
              <a:gd name="connsiteX2" fmla="*/ 1076960 w 3332480"/>
              <a:gd name="connsiteY2" fmla="*/ 2124139 h 2154619"/>
              <a:gd name="connsiteX3" fmla="*/ 1026160 w 3332480"/>
              <a:gd name="connsiteY3" fmla="*/ 2073339 h 2154619"/>
              <a:gd name="connsiteX4" fmla="*/ 995680 w 3332480"/>
              <a:gd name="connsiteY4" fmla="*/ 2063179 h 2154619"/>
              <a:gd name="connsiteX5" fmla="*/ 965200 w 3332480"/>
              <a:gd name="connsiteY5" fmla="*/ 2032699 h 2154619"/>
              <a:gd name="connsiteX6" fmla="*/ 934720 w 3332480"/>
              <a:gd name="connsiteY6" fmla="*/ 1992059 h 2154619"/>
              <a:gd name="connsiteX7" fmla="*/ 914400 w 3332480"/>
              <a:gd name="connsiteY7" fmla="*/ 1961579 h 2154619"/>
              <a:gd name="connsiteX8" fmla="*/ 853440 w 3332480"/>
              <a:gd name="connsiteY8" fmla="*/ 1910779 h 2154619"/>
              <a:gd name="connsiteX9" fmla="*/ 792480 w 3332480"/>
              <a:gd name="connsiteY9" fmla="*/ 1859979 h 2154619"/>
              <a:gd name="connsiteX10" fmla="*/ 782320 w 3332480"/>
              <a:gd name="connsiteY10" fmla="*/ 1829499 h 2154619"/>
              <a:gd name="connsiteX11" fmla="*/ 751840 w 3332480"/>
              <a:gd name="connsiteY11" fmla="*/ 1819339 h 2154619"/>
              <a:gd name="connsiteX12" fmla="*/ 721360 w 3332480"/>
              <a:gd name="connsiteY12" fmla="*/ 1707579 h 2154619"/>
              <a:gd name="connsiteX13" fmla="*/ 701040 w 3332480"/>
              <a:gd name="connsiteY13" fmla="*/ 1677099 h 2154619"/>
              <a:gd name="connsiteX14" fmla="*/ 690880 w 3332480"/>
              <a:gd name="connsiteY14" fmla="*/ 1646619 h 2154619"/>
              <a:gd name="connsiteX15" fmla="*/ 629920 w 3332480"/>
              <a:gd name="connsiteY15" fmla="*/ 1605979 h 2154619"/>
              <a:gd name="connsiteX16" fmla="*/ 579120 w 3332480"/>
              <a:gd name="connsiteY16" fmla="*/ 1555179 h 2154619"/>
              <a:gd name="connsiteX17" fmla="*/ 487680 w 3332480"/>
              <a:gd name="connsiteY17" fmla="*/ 1453579 h 2154619"/>
              <a:gd name="connsiteX18" fmla="*/ 477520 w 3332480"/>
              <a:gd name="connsiteY18" fmla="*/ 1412939 h 2154619"/>
              <a:gd name="connsiteX19" fmla="*/ 447040 w 3332480"/>
              <a:gd name="connsiteY19" fmla="*/ 1382459 h 2154619"/>
              <a:gd name="connsiteX20" fmla="*/ 426720 w 3332480"/>
              <a:gd name="connsiteY20" fmla="*/ 1351979 h 2154619"/>
              <a:gd name="connsiteX21" fmla="*/ 416560 w 3332480"/>
              <a:gd name="connsiteY21" fmla="*/ 1321499 h 2154619"/>
              <a:gd name="connsiteX22" fmla="*/ 355600 w 3332480"/>
              <a:gd name="connsiteY22" fmla="*/ 1301179 h 2154619"/>
              <a:gd name="connsiteX23" fmla="*/ 325120 w 3332480"/>
              <a:gd name="connsiteY23" fmla="*/ 1291019 h 2154619"/>
              <a:gd name="connsiteX24" fmla="*/ 294640 w 3332480"/>
              <a:gd name="connsiteY24" fmla="*/ 1280859 h 2154619"/>
              <a:gd name="connsiteX25" fmla="*/ 284480 w 3332480"/>
              <a:gd name="connsiteY25" fmla="*/ 1240219 h 2154619"/>
              <a:gd name="connsiteX26" fmla="*/ 254000 w 3332480"/>
              <a:gd name="connsiteY26" fmla="*/ 1209739 h 2154619"/>
              <a:gd name="connsiteX27" fmla="*/ 213360 w 3332480"/>
              <a:gd name="connsiteY27" fmla="*/ 1148779 h 2154619"/>
              <a:gd name="connsiteX28" fmla="*/ 182880 w 3332480"/>
              <a:gd name="connsiteY28" fmla="*/ 1087819 h 2154619"/>
              <a:gd name="connsiteX29" fmla="*/ 162560 w 3332480"/>
              <a:gd name="connsiteY29" fmla="*/ 1057339 h 2154619"/>
              <a:gd name="connsiteX30" fmla="*/ 152400 w 3332480"/>
              <a:gd name="connsiteY30" fmla="*/ 1026859 h 2154619"/>
              <a:gd name="connsiteX31" fmla="*/ 132080 w 3332480"/>
              <a:gd name="connsiteY31" fmla="*/ 996379 h 2154619"/>
              <a:gd name="connsiteX32" fmla="*/ 81280 w 3332480"/>
              <a:gd name="connsiteY32" fmla="*/ 925259 h 2154619"/>
              <a:gd name="connsiteX33" fmla="*/ 71120 w 3332480"/>
              <a:gd name="connsiteY33" fmla="*/ 874459 h 2154619"/>
              <a:gd name="connsiteX34" fmla="*/ 60960 w 3332480"/>
              <a:gd name="connsiteY34" fmla="*/ 772859 h 2154619"/>
              <a:gd name="connsiteX35" fmla="*/ 40640 w 3332480"/>
              <a:gd name="connsiteY35" fmla="*/ 742379 h 2154619"/>
              <a:gd name="connsiteX36" fmla="*/ 30480 w 3332480"/>
              <a:gd name="connsiteY36" fmla="*/ 711899 h 2154619"/>
              <a:gd name="connsiteX37" fmla="*/ 20320 w 3332480"/>
              <a:gd name="connsiteY37" fmla="*/ 650939 h 2154619"/>
              <a:gd name="connsiteX38" fmla="*/ 0 w 3332480"/>
              <a:gd name="connsiteY38" fmla="*/ 589979 h 2154619"/>
              <a:gd name="connsiteX39" fmla="*/ 30480 w 3332480"/>
              <a:gd name="connsiteY39" fmla="*/ 569659 h 2154619"/>
              <a:gd name="connsiteX40" fmla="*/ 101600 w 3332480"/>
              <a:gd name="connsiteY40" fmla="*/ 549339 h 2154619"/>
              <a:gd name="connsiteX41" fmla="*/ 162560 w 3332480"/>
              <a:gd name="connsiteY41" fmla="*/ 529019 h 2154619"/>
              <a:gd name="connsiteX42" fmla="*/ 223520 w 3332480"/>
              <a:gd name="connsiteY42" fmla="*/ 508699 h 2154619"/>
              <a:gd name="connsiteX43" fmla="*/ 254000 w 3332480"/>
              <a:gd name="connsiteY43" fmla="*/ 498539 h 2154619"/>
              <a:gd name="connsiteX44" fmla="*/ 314960 w 3332480"/>
              <a:gd name="connsiteY44" fmla="*/ 468059 h 2154619"/>
              <a:gd name="connsiteX45" fmla="*/ 345440 w 3332480"/>
              <a:gd name="connsiteY45" fmla="*/ 447739 h 2154619"/>
              <a:gd name="connsiteX46" fmla="*/ 406400 w 3332480"/>
              <a:gd name="connsiteY46" fmla="*/ 417259 h 2154619"/>
              <a:gd name="connsiteX47" fmla="*/ 426720 w 3332480"/>
              <a:gd name="connsiteY47" fmla="*/ 386779 h 2154619"/>
              <a:gd name="connsiteX48" fmla="*/ 447040 w 3332480"/>
              <a:gd name="connsiteY48" fmla="*/ 305499 h 2154619"/>
              <a:gd name="connsiteX49" fmla="*/ 467360 w 3332480"/>
              <a:gd name="connsiteY49" fmla="*/ 275019 h 2154619"/>
              <a:gd name="connsiteX50" fmla="*/ 487680 w 3332480"/>
              <a:gd name="connsiteY50" fmla="*/ 214059 h 2154619"/>
              <a:gd name="connsiteX51" fmla="*/ 508000 w 3332480"/>
              <a:gd name="connsiteY51" fmla="*/ 173419 h 2154619"/>
              <a:gd name="connsiteX52" fmla="*/ 528320 w 3332480"/>
              <a:gd name="connsiteY52" fmla="*/ 112459 h 2154619"/>
              <a:gd name="connsiteX53" fmla="*/ 538480 w 3332480"/>
              <a:gd name="connsiteY53" fmla="*/ 61659 h 2154619"/>
              <a:gd name="connsiteX54" fmla="*/ 568960 w 3332480"/>
              <a:gd name="connsiteY54" fmla="*/ 51499 h 2154619"/>
              <a:gd name="connsiteX55" fmla="*/ 660400 w 3332480"/>
              <a:gd name="connsiteY55" fmla="*/ 41339 h 2154619"/>
              <a:gd name="connsiteX56" fmla="*/ 721360 w 3332480"/>
              <a:gd name="connsiteY56" fmla="*/ 31179 h 2154619"/>
              <a:gd name="connsiteX57" fmla="*/ 772160 w 3332480"/>
              <a:gd name="connsiteY57" fmla="*/ 10859 h 2154619"/>
              <a:gd name="connsiteX58" fmla="*/ 955040 w 3332480"/>
              <a:gd name="connsiteY58" fmla="*/ 10859 h 2154619"/>
              <a:gd name="connsiteX59" fmla="*/ 1381760 w 3332480"/>
              <a:gd name="connsiteY59" fmla="*/ 10859 h 2154619"/>
              <a:gd name="connsiteX60" fmla="*/ 1473200 w 3332480"/>
              <a:gd name="connsiteY60" fmla="*/ 699 h 2154619"/>
              <a:gd name="connsiteX61" fmla="*/ 1757680 w 3332480"/>
              <a:gd name="connsiteY61" fmla="*/ 10859 h 2154619"/>
              <a:gd name="connsiteX62" fmla="*/ 1828800 w 3332480"/>
              <a:gd name="connsiteY62" fmla="*/ 31179 h 2154619"/>
              <a:gd name="connsiteX63" fmla="*/ 1869440 w 3332480"/>
              <a:gd name="connsiteY63" fmla="*/ 41339 h 2154619"/>
              <a:gd name="connsiteX64" fmla="*/ 1899920 w 3332480"/>
              <a:gd name="connsiteY64" fmla="*/ 71819 h 2154619"/>
              <a:gd name="connsiteX65" fmla="*/ 1930400 w 3332480"/>
              <a:gd name="connsiteY65" fmla="*/ 81979 h 2154619"/>
              <a:gd name="connsiteX66" fmla="*/ 1971040 w 3332480"/>
              <a:gd name="connsiteY66" fmla="*/ 92139 h 2154619"/>
              <a:gd name="connsiteX67" fmla="*/ 2001520 w 3332480"/>
              <a:gd name="connsiteY67" fmla="*/ 102299 h 2154619"/>
              <a:gd name="connsiteX68" fmla="*/ 2164080 w 3332480"/>
              <a:gd name="connsiteY68" fmla="*/ 112459 h 2154619"/>
              <a:gd name="connsiteX69" fmla="*/ 2265680 w 3332480"/>
              <a:gd name="connsiteY69" fmla="*/ 122619 h 2154619"/>
              <a:gd name="connsiteX70" fmla="*/ 2377440 w 3332480"/>
              <a:gd name="connsiteY70" fmla="*/ 112459 h 2154619"/>
              <a:gd name="connsiteX71" fmla="*/ 2418080 w 3332480"/>
              <a:gd name="connsiteY71" fmla="*/ 102299 h 2154619"/>
              <a:gd name="connsiteX72" fmla="*/ 2560320 w 3332480"/>
              <a:gd name="connsiteY72" fmla="*/ 112459 h 2154619"/>
              <a:gd name="connsiteX73" fmla="*/ 2590800 w 3332480"/>
              <a:gd name="connsiteY73" fmla="*/ 122619 h 2154619"/>
              <a:gd name="connsiteX74" fmla="*/ 2621280 w 3332480"/>
              <a:gd name="connsiteY74" fmla="*/ 142939 h 2154619"/>
              <a:gd name="connsiteX75" fmla="*/ 2702560 w 3332480"/>
              <a:gd name="connsiteY75" fmla="*/ 153099 h 2154619"/>
              <a:gd name="connsiteX76" fmla="*/ 2743200 w 3332480"/>
              <a:gd name="connsiteY76" fmla="*/ 163259 h 2154619"/>
              <a:gd name="connsiteX77" fmla="*/ 2865120 w 3332480"/>
              <a:gd name="connsiteY77" fmla="*/ 173419 h 2154619"/>
              <a:gd name="connsiteX78" fmla="*/ 2926080 w 3332480"/>
              <a:gd name="connsiteY78" fmla="*/ 214059 h 2154619"/>
              <a:gd name="connsiteX79" fmla="*/ 2987040 w 3332480"/>
              <a:gd name="connsiteY79" fmla="*/ 244539 h 2154619"/>
              <a:gd name="connsiteX80" fmla="*/ 3007360 w 3332480"/>
              <a:gd name="connsiteY80" fmla="*/ 275019 h 2154619"/>
              <a:gd name="connsiteX81" fmla="*/ 3037840 w 3332480"/>
              <a:gd name="connsiteY81" fmla="*/ 285179 h 2154619"/>
              <a:gd name="connsiteX82" fmla="*/ 3169920 w 3332480"/>
              <a:gd name="connsiteY82" fmla="*/ 275019 h 2154619"/>
              <a:gd name="connsiteX83" fmla="*/ 3210560 w 3332480"/>
              <a:gd name="connsiteY83" fmla="*/ 285179 h 2154619"/>
              <a:gd name="connsiteX84" fmla="*/ 3251200 w 3332480"/>
              <a:gd name="connsiteY84" fmla="*/ 346139 h 2154619"/>
              <a:gd name="connsiteX85" fmla="*/ 3271520 w 3332480"/>
              <a:gd name="connsiteY85" fmla="*/ 468059 h 2154619"/>
              <a:gd name="connsiteX86" fmla="*/ 3281680 w 3332480"/>
              <a:gd name="connsiteY86" fmla="*/ 518859 h 2154619"/>
              <a:gd name="connsiteX87" fmla="*/ 3312160 w 3332480"/>
              <a:gd name="connsiteY87" fmla="*/ 1006539 h 2154619"/>
              <a:gd name="connsiteX88" fmla="*/ 3332480 w 3332480"/>
              <a:gd name="connsiteY88" fmla="*/ 1037019 h 2154619"/>
              <a:gd name="connsiteX89" fmla="*/ 3312160 w 3332480"/>
              <a:gd name="connsiteY89" fmla="*/ 1362139 h 2154619"/>
              <a:gd name="connsiteX90" fmla="*/ 3291840 w 3332480"/>
              <a:gd name="connsiteY90" fmla="*/ 1392619 h 2154619"/>
              <a:gd name="connsiteX91" fmla="*/ 3271520 w 3332480"/>
              <a:gd name="connsiteY91" fmla="*/ 1585659 h 2154619"/>
              <a:gd name="connsiteX92" fmla="*/ 3261360 w 3332480"/>
              <a:gd name="connsiteY92" fmla="*/ 1616139 h 2154619"/>
              <a:gd name="connsiteX93" fmla="*/ 3230880 w 3332480"/>
              <a:gd name="connsiteY93" fmla="*/ 1636459 h 2154619"/>
              <a:gd name="connsiteX94" fmla="*/ 3200400 w 3332480"/>
              <a:gd name="connsiteY94" fmla="*/ 1727899 h 2154619"/>
              <a:gd name="connsiteX95" fmla="*/ 3190240 w 3332480"/>
              <a:gd name="connsiteY95" fmla="*/ 1758379 h 2154619"/>
              <a:gd name="connsiteX96" fmla="*/ 3180080 w 3332480"/>
              <a:gd name="connsiteY96" fmla="*/ 1849819 h 2154619"/>
              <a:gd name="connsiteX97" fmla="*/ 3108960 w 3332480"/>
              <a:gd name="connsiteY97" fmla="*/ 1931099 h 2154619"/>
              <a:gd name="connsiteX98" fmla="*/ 3088640 w 3332480"/>
              <a:gd name="connsiteY98" fmla="*/ 1961579 h 2154619"/>
              <a:gd name="connsiteX99" fmla="*/ 3058160 w 3332480"/>
              <a:gd name="connsiteY99" fmla="*/ 1981899 h 2154619"/>
              <a:gd name="connsiteX100" fmla="*/ 2509520 w 3332480"/>
              <a:gd name="connsiteY100" fmla="*/ 1971739 h 2154619"/>
              <a:gd name="connsiteX101" fmla="*/ 2387600 w 3332480"/>
              <a:gd name="connsiteY101" fmla="*/ 1941259 h 2154619"/>
              <a:gd name="connsiteX102" fmla="*/ 2326640 w 3332480"/>
              <a:gd name="connsiteY102" fmla="*/ 1920939 h 2154619"/>
              <a:gd name="connsiteX103" fmla="*/ 1808480 w 3332480"/>
              <a:gd name="connsiteY103" fmla="*/ 1900619 h 2154619"/>
              <a:gd name="connsiteX104" fmla="*/ 1778000 w 3332480"/>
              <a:gd name="connsiteY104" fmla="*/ 1890459 h 2154619"/>
              <a:gd name="connsiteX105" fmla="*/ 1737360 w 3332480"/>
              <a:gd name="connsiteY105" fmla="*/ 1880299 h 2154619"/>
              <a:gd name="connsiteX106" fmla="*/ 1696720 w 3332480"/>
              <a:gd name="connsiteY106" fmla="*/ 1859979 h 2154619"/>
              <a:gd name="connsiteX107" fmla="*/ 1645920 w 3332480"/>
              <a:gd name="connsiteY107" fmla="*/ 1849819 h 2154619"/>
              <a:gd name="connsiteX108" fmla="*/ 1503680 w 3332480"/>
              <a:gd name="connsiteY108" fmla="*/ 1829499 h 2154619"/>
              <a:gd name="connsiteX109" fmla="*/ 1422400 w 3332480"/>
              <a:gd name="connsiteY109" fmla="*/ 1839659 h 2154619"/>
              <a:gd name="connsiteX110" fmla="*/ 1412240 w 3332480"/>
              <a:gd name="connsiteY110" fmla="*/ 1890459 h 2154619"/>
              <a:gd name="connsiteX111" fmla="*/ 1381760 w 3332480"/>
              <a:gd name="connsiteY111" fmla="*/ 1920939 h 2154619"/>
              <a:gd name="connsiteX112" fmla="*/ 1310640 w 3332480"/>
              <a:gd name="connsiteY112" fmla="*/ 1971739 h 2154619"/>
              <a:gd name="connsiteX113" fmla="*/ 1290320 w 3332480"/>
              <a:gd name="connsiteY113" fmla="*/ 2002219 h 2154619"/>
              <a:gd name="connsiteX114" fmla="*/ 1270000 w 3332480"/>
              <a:gd name="connsiteY114" fmla="*/ 2042859 h 2154619"/>
              <a:gd name="connsiteX115" fmla="*/ 1239520 w 3332480"/>
              <a:gd name="connsiteY115" fmla="*/ 2083499 h 2154619"/>
              <a:gd name="connsiteX116" fmla="*/ 1219200 w 3332480"/>
              <a:gd name="connsiteY116" fmla="*/ 2113979 h 2154619"/>
              <a:gd name="connsiteX117" fmla="*/ 1168400 w 3332480"/>
              <a:gd name="connsiteY117" fmla="*/ 2154619 h 215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332480" h="2154619">
                <a:moveTo>
                  <a:pt x="1168400" y="2154619"/>
                </a:moveTo>
                <a:lnTo>
                  <a:pt x="1168400" y="2154619"/>
                </a:lnTo>
                <a:cubicBezTo>
                  <a:pt x="1137920" y="2144459"/>
                  <a:pt x="1106617" y="2136496"/>
                  <a:pt x="1076960" y="2124139"/>
                </a:cubicBezTo>
                <a:cubicBezTo>
                  <a:pt x="1013350" y="2097635"/>
                  <a:pt x="1076224" y="2113390"/>
                  <a:pt x="1026160" y="2073339"/>
                </a:cubicBezTo>
                <a:cubicBezTo>
                  <a:pt x="1017797" y="2066649"/>
                  <a:pt x="1005840" y="2066566"/>
                  <a:pt x="995680" y="2063179"/>
                </a:cubicBezTo>
                <a:cubicBezTo>
                  <a:pt x="985520" y="2053019"/>
                  <a:pt x="974551" y="2043608"/>
                  <a:pt x="965200" y="2032699"/>
                </a:cubicBezTo>
                <a:cubicBezTo>
                  <a:pt x="954180" y="2019842"/>
                  <a:pt x="944562" y="2005838"/>
                  <a:pt x="934720" y="1992059"/>
                </a:cubicBezTo>
                <a:cubicBezTo>
                  <a:pt x="927623" y="1982123"/>
                  <a:pt x="922217" y="1970960"/>
                  <a:pt x="914400" y="1961579"/>
                </a:cubicBezTo>
                <a:cubicBezTo>
                  <a:pt x="873924" y="1913007"/>
                  <a:pt x="897033" y="1947106"/>
                  <a:pt x="853440" y="1910779"/>
                </a:cubicBezTo>
                <a:cubicBezTo>
                  <a:pt x="775211" y="1845588"/>
                  <a:pt x="868156" y="1910430"/>
                  <a:pt x="792480" y="1859979"/>
                </a:cubicBezTo>
                <a:cubicBezTo>
                  <a:pt x="789093" y="1849819"/>
                  <a:pt x="789893" y="1837072"/>
                  <a:pt x="782320" y="1829499"/>
                </a:cubicBezTo>
                <a:cubicBezTo>
                  <a:pt x="774747" y="1821926"/>
                  <a:pt x="758065" y="1828054"/>
                  <a:pt x="751840" y="1819339"/>
                </a:cubicBezTo>
                <a:cubicBezTo>
                  <a:pt x="725813" y="1782901"/>
                  <a:pt x="735920" y="1746404"/>
                  <a:pt x="721360" y="1707579"/>
                </a:cubicBezTo>
                <a:cubicBezTo>
                  <a:pt x="717073" y="1696146"/>
                  <a:pt x="706501" y="1688021"/>
                  <a:pt x="701040" y="1677099"/>
                </a:cubicBezTo>
                <a:cubicBezTo>
                  <a:pt x="696251" y="1667520"/>
                  <a:pt x="696821" y="1655530"/>
                  <a:pt x="690880" y="1646619"/>
                </a:cubicBezTo>
                <a:cubicBezTo>
                  <a:pt x="669136" y="1614002"/>
                  <a:pt x="661876" y="1616631"/>
                  <a:pt x="629920" y="1605979"/>
                </a:cubicBezTo>
                <a:cubicBezTo>
                  <a:pt x="587022" y="1541632"/>
                  <a:pt x="635564" y="1605979"/>
                  <a:pt x="579120" y="1555179"/>
                </a:cubicBezTo>
                <a:cubicBezTo>
                  <a:pt x="512658" y="1495363"/>
                  <a:pt x="521756" y="1504693"/>
                  <a:pt x="487680" y="1453579"/>
                </a:cubicBezTo>
                <a:cubicBezTo>
                  <a:pt x="484293" y="1440032"/>
                  <a:pt x="484448" y="1425063"/>
                  <a:pt x="477520" y="1412939"/>
                </a:cubicBezTo>
                <a:cubicBezTo>
                  <a:pt x="470391" y="1400464"/>
                  <a:pt x="456238" y="1393497"/>
                  <a:pt x="447040" y="1382459"/>
                </a:cubicBezTo>
                <a:cubicBezTo>
                  <a:pt x="439223" y="1373078"/>
                  <a:pt x="432181" y="1362901"/>
                  <a:pt x="426720" y="1351979"/>
                </a:cubicBezTo>
                <a:cubicBezTo>
                  <a:pt x="421931" y="1342400"/>
                  <a:pt x="425275" y="1327724"/>
                  <a:pt x="416560" y="1321499"/>
                </a:cubicBezTo>
                <a:cubicBezTo>
                  <a:pt x="399131" y="1309049"/>
                  <a:pt x="375920" y="1307952"/>
                  <a:pt x="355600" y="1301179"/>
                </a:cubicBezTo>
                <a:lnTo>
                  <a:pt x="325120" y="1291019"/>
                </a:lnTo>
                <a:lnTo>
                  <a:pt x="294640" y="1280859"/>
                </a:lnTo>
                <a:cubicBezTo>
                  <a:pt x="291253" y="1267312"/>
                  <a:pt x="291408" y="1252343"/>
                  <a:pt x="284480" y="1240219"/>
                </a:cubicBezTo>
                <a:cubicBezTo>
                  <a:pt x="277351" y="1227744"/>
                  <a:pt x="262821" y="1221081"/>
                  <a:pt x="254000" y="1209739"/>
                </a:cubicBezTo>
                <a:cubicBezTo>
                  <a:pt x="239007" y="1190462"/>
                  <a:pt x="226907" y="1169099"/>
                  <a:pt x="213360" y="1148779"/>
                </a:cubicBezTo>
                <a:cubicBezTo>
                  <a:pt x="155126" y="1061428"/>
                  <a:pt x="224944" y="1171947"/>
                  <a:pt x="182880" y="1087819"/>
                </a:cubicBezTo>
                <a:cubicBezTo>
                  <a:pt x="177419" y="1076897"/>
                  <a:pt x="168021" y="1068261"/>
                  <a:pt x="162560" y="1057339"/>
                </a:cubicBezTo>
                <a:cubicBezTo>
                  <a:pt x="157771" y="1047760"/>
                  <a:pt x="157189" y="1036438"/>
                  <a:pt x="152400" y="1026859"/>
                </a:cubicBezTo>
                <a:cubicBezTo>
                  <a:pt x="146939" y="1015937"/>
                  <a:pt x="139177" y="1006315"/>
                  <a:pt x="132080" y="996379"/>
                </a:cubicBezTo>
                <a:cubicBezTo>
                  <a:pt x="69069" y="908164"/>
                  <a:pt x="129168" y="997091"/>
                  <a:pt x="81280" y="925259"/>
                </a:cubicBezTo>
                <a:cubicBezTo>
                  <a:pt x="77893" y="908326"/>
                  <a:pt x="73402" y="891576"/>
                  <a:pt x="71120" y="874459"/>
                </a:cubicBezTo>
                <a:cubicBezTo>
                  <a:pt x="66622" y="840722"/>
                  <a:pt x="68613" y="806023"/>
                  <a:pt x="60960" y="772859"/>
                </a:cubicBezTo>
                <a:cubicBezTo>
                  <a:pt x="58214" y="760961"/>
                  <a:pt x="46101" y="753301"/>
                  <a:pt x="40640" y="742379"/>
                </a:cubicBezTo>
                <a:cubicBezTo>
                  <a:pt x="35851" y="732800"/>
                  <a:pt x="32803" y="722354"/>
                  <a:pt x="30480" y="711899"/>
                </a:cubicBezTo>
                <a:cubicBezTo>
                  <a:pt x="26011" y="691789"/>
                  <a:pt x="25316" y="670924"/>
                  <a:pt x="20320" y="650939"/>
                </a:cubicBezTo>
                <a:cubicBezTo>
                  <a:pt x="15125" y="630159"/>
                  <a:pt x="0" y="589979"/>
                  <a:pt x="0" y="589979"/>
                </a:cubicBezTo>
                <a:cubicBezTo>
                  <a:pt x="10160" y="583206"/>
                  <a:pt x="19558" y="575120"/>
                  <a:pt x="30480" y="569659"/>
                </a:cubicBezTo>
                <a:cubicBezTo>
                  <a:pt x="47552" y="561123"/>
                  <a:pt x="85324" y="554222"/>
                  <a:pt x="101600" y="549339"/>
                </a:cubicBezTo>
                <a:cubicBezTo>
                  <a:pt x="122116" y="543184"/>
                  <a:pt x="142240" y="535792"/>
                  <a:pt x="162560" y="529019"/>
                </a:cubicBezTo>
                <a:lnTo>
                  <a:pt x="223520" y="508699"/>
                </a:lnTo>
                <a:cubicBezTo>
                  <a:pt x="233680" y="505312"/>
                  <a:pt x="245089" y="504480"/>
                  <a:pt x="254000" y="498539"/>
                </a:cubicBezTo>
                <a:cubicBezTo>
                  <a:pt x="341351" y="440305"/>
                  <a:pt x="230832" y="510123"/>
                  <a:pt x="314960" y="468059"/>
                </a:cubicBezTo>
                <a:cubicBezTo>
                  <a:pt x="325882" y="462598"/>
                  <a:pt x="334518" y="453200"/>
                  <a:pt x="345440" y="447739"/>
                </a:cubicBezTo>
                <a:cubicBezTo>
                  <a:pt x="429568" y="405675"/>
                  <a:pt x="319049" y="475493"/>
                  <a:pt x="406400" y="417259"/>
                </a:cubicBezTo>
                <a:cubicBezTo>
                  <a:pt x="413173" y="407099"/>
                  <a:pt x="422433" y="398212"/>
                  <a:pt x="426720" y="386779"/>
                </a:cubicBezTo>
                <a:cubicBezTo>
                  <a:pt x="444110" y="340407"/>
                  <a:pt x="428238" y="343103"/>
                  <a:pt x="447040" y="305499"/>
                </a:cubicBezTo>
                <a:cubicBezTo>
                  <a:pt x="452501" y="294577"/>
                  <a:pt x="462401" y="286177"/>
                  <a:pt x="467360" y="275019"/>
                </a:cubicBezTo>
                <a:cubicBezTo>
                  <a:pt x="476059" y="255446"/>
                  <a:pt x="478101" y="233217"/>
                  <a:pt x="487680" y="214059"/>
                </a:cubicBezTo>
                <a:cubicBezTo>
                  <a:pt x="494453" y="200512"/>
                  <a:pt x="502375" y="187481"/>
                  <a:pt x="508000" y="173419"/>
                </a:cubicBezTo>
                <a:cubicBezTo>
                  <a:pt x="515955" y="153532"/>
                  <a:pt x="524119" y="133462"/>
                  <a:pt x="528320" y="112459"/>
                </a:cubicBezTo>
                <a:cubicBezTo>
                  <a:pt x="531707" y="95526"/>
                  <a:pt x="528901" y="76027"/>
                  <a:pt x="538480" y="61659"/>
                </a:cubicBezTo>
                <a:cubicBezTo>
                  <a:pt x="544421" y="52748"/>
                  <a:pt x="558396" y="53260"/>
                  <a:pt x="568960" y="51499"/>
                </a:cubicBezTo>
                <a:cubicBezTo>
                  <a:pt x="599210" y="46457"/>
                  <a:pt x="630001" y="45392"/>
                  <a:pt x="660400" y="41339"/>
                </a:cubicBezTo>
                <a:cubicBezTo>
                  <a:pt x="680820" y="38616"/>
                  <a:pt x="701040" y="34566"/>
                  <a:pt x="721360" y="31179"/>
                </a:cubicBezTo>
                <a:cubicBezTo>
                  <a:pt x="738293" y="24406"/>
                  <a:pt x="754691" y="16100"/>
                  <a:pt x="772160" y="10859"/>
                </a:cubicBezTo>
                <a:cubicBezTo>
                  <a:pt x="841294" y="-9881"/>
                  <a:pt x="869579" y="4285"/>
                  <a:pt x="955040" y="10859"/>
                </a:cubicBezTo>
                <a:cubicBezTo>
                  <a:pt x="1109454" y="62330"/>
                  <a:pt x="992205" y="27090"/>
                  <a:pt x="1381760" y="10859"/>
                </a:cubicBezTo>
                <a:cubicBezTo>
                  <a:pt x="1412401" y="9582"/>
                  <a:pt x="1442720" y="4086"/>
                  <a:pt x="1473200" y="699"/>
                </a:cubicBezTo>
                <a:cubicBezTo>
                  <a:pt x="1568027" y="4086"/>
                  <a:pt x="1662978" y="4940"/>
                  <a:pt x="1757680" y="10859"/>
                </a:cubicBezTo>
                <a:cubicBezTo>
                  <a:pt x="1778008" y="12129"/>
                  <a:pt x="1808621" y="25413"/>
                  <a:pt x="1828800" y="31179"/>
                </a:cubicBezTo>
                <a:cubicBezTo>
                  <a:pt x="1842226" y="35015"/>
                  <a:pt x="1855893" y="37952"/>
                  <a:pt x="1869440" y="41339"/>
                </a:cubicBezTo>
                <a:cubicBezTo>
                  <a:pt x="1879600" y="51499"/>
                  <a:pt x="1887965" y="63849"/>
                  <a:pt x="1899920" y="71819"/>
                </a:cubicBezTo>
                <a:cubicBezTo>
                  <a:pt x="1908831" y="77760"/>
                  <a:pt x="1920102" y="79037"/>
                  <a:pt x="1930400" y="81979"/>
                </a:cubicBezTo>
                <a:cubicBezTo>
                  <a:pt x="1943826" y="85815"/>
                  <a:pt x="1957614" y="88303"/>
                  <a:pt x="1971040" y="92139"/>
                </a:cubicBezTo>
                <a:cubicBezTo>
                  <a:pt x="1981338" y="95081"/>
                  <a:pt x="1990869" y="101178"/>
                  <a:pt x="2001520" y="102299"/>
                </a:cubicBezTo>
                <a:cubicBezTo>
                  <a:pt x="2055514" y="107983"/>
                  <a:pt x="2109948" y="108295"/>
                  <a:pt x="2164080" y="112459"/>
                </a:cubicBezTo>
                <a:cubicBezTo>
                  <a:pt x="2198015" y="115069"/>
                  <a:pt x="2231813" y="119232"/>
                  <a:pt x="2265680" y="122619"/>
                </a:cubicBezTo>
                <a:cubicBezTo>
                  <a:pt x="2302933" y="119232"/>
                  <a:pt x="2340361" y="117403"/>
                  <a:pt x="2377440" y="112459"/>
                </a:cubicBezTo>
                <a:cubicBezTo>
                  <a:pt x="2391281" y="110614"/>
                  <a:pt x="2404116" y="102299"/>
                  <a:pt x="2418080" y="102299"/>
                </a:cubicBezTo>
                <a:cubicBezTo>
                  <a:pt x="2465614" y="102299"/>
                  <a:pt x="2512907" y="109072"/>
                  <a:pt x="2560320" y="112459"/>
                </a:cubicBezTo>
                <a:cubicBezTo>
                  <a:pt x="2570480" y="115846"/>
                  <a:pt x="2581221" y="117830"/>
                  <a:pt x="2590800" y="122619"/>
                </a:cubicBezTo>
                <a:cubicBezTo>
                  <a:pt x="2601722" y="128080"/>
                  <a:pt x="2609499" y="139726"/>
                  <a:pt x="2621280" y="142939"/>
                </a:cubicBezTo>
                <a:cubicBezTo>
                  <a:pt x="2647622" y="150123"/>
                  <a:pt x="2675627" y="148610"/>
                  <a:pt x="2702560" y="153099"/>
                </a:cubicBezTo>
                <a:cubicBezTo>
                  <a:pt x="2716334" y="155395"/>
                  <a:pt x="2729344" y="161527"/>
                  <a:pt x="2743200" y="163259"/>
                </a:cubicBezTo>
                <a:cubicBezTo>
                  <a:pt x="2783666" y="168317"/>
                  <a:pt x="2824480" y="170032"/>
                  <a:pt x="2865120" y="173419"/>
                </a:cubicBezTo>
                <a:cubicBezTo>
                  <a:pt x="2918685" y="191274"/>
                  <a:pt x="2875343" y="171778"/>
                  <a:pt x="2926080" y="214059"/>
                </a:cubicBezTo>
                <a:cubicBezTo>
                  <a:pt x="2952341" y="235943"/>
                  <a:pt x="2956492" y="234356"/>
                  <a:pt x="2987040" y="244539"/>
                </a:cubicBezTo>
                <a:cubicBezTo>
                  <a:pt x="2993813" y="254699"/>
                  <a:pt x="2997825" y="267391"/>
                  <a:pt x="3007360" y="275019"/>
                </a:cubicBezTo>
                <a:cubicBezTo>
                  <a:pt x="3015723" y="281709"/>
                  <a:pt x="3027130" y="285179"/>
                  <a:pt x="3037840" y="285179"/>
                </a:cubicBezTo>
                <a:cubicBezTo>
                  <a:pt x="3081997" y="285179"/>
                  <a:pt x="3125893" y="278406"/>
                  <a:pt x="3169920" y="275019"/>
                </a:cubicBezTo>
                <a:cubicBezTo>
                  <a:pt x="3183467" y="278406"/>
                  <a:pt x="3198436" y="278251"/>
                  <a:pt x="3210560" y="285179"/>
                </a:cubicBezTo>
                <a:cubicBezTo>
                  <a:pt x="3236021" y="299728"/>
                  <a:pt x="3245881" y="319546"/>
                  <a:pt x="3251200" y="346139"/>
                </a:cubicBezTo>
                <a:cubicBezTo>
                  <a:pt x="3259280" y="386539"/>
                  <a:pt x="3263440" y="427659"/>
                  <a:pt x="3271520" y="468059"/>
                </a:cubicBezTo>
                <a:lnTo>
                  <a:pt x="3281680" y="518859"/>
                </a:lnTo>
                <a:cubicBezTo>
                  <a:pt x="3284164" y="623185"/>
                  <a:pt x="3248079" y="862358"/>
                  <a:pt x="3312160" y="1006539"/>
                </a:cubicBezTo>
                <a:cubicBezTo>
                  <a:pt x="3317119" y="1017697"/>
                  <a:pt x="3325707" y="1026859"/>
                  <a:pt x="3332480" y="1037019"/>
                </a:cubicBezTo>
                <a:cubicBezTo>
                  <a:pt x="3332362" y="1039266"/>
                  <a:pt x="3318790" y="1326778"/>
                  <a:pt x="3312160" y="1362139"/>
                </a:cubicBezTo>
                <a:cubicBezTo>
                  <a:pt x="3309910" y="1374141"/>
                  <a:pt x="3298613" y="1382459"/>
                  <a:pt x="3291840" y="1392619"/>
                </a:cubicBezTo>
                <a:cubicBezTo>
                  <a:pt x="3265682" y="1497250"/>
                  <a:pt x="3295915" y="1366100"/>
                  <a:pt x="3271520" y="1585659"/>
                </a:cubicBezTo>
                <a:cubicBezTo>
                  <a:pt x="3270337" y="1596303"/>
                  <a:pt x="3268050" y="1607776"/>
                  <a:pt x="3261360" y="1616139"/>
                </a:cubicBezTo>
                <a:cubicBezTo>
                  <a:pt x="3253732" y="1625674"/>
                  <a:pt x="3241040" y="1629686"/>
                  <a:pt x="3230880" y="1636459"/>
                </a:cubicBezTo>
                <a:lnTo>
                  <a:pt x="3200400" y="1727899"/>
                </a:lnTo>
                <a:lnTo>
                  <a:pt x="3190240" y="1758379"/>
                </a:lnTo>
                <a:cubicBezTo>
                  <a:pt x="3186853" y="1788859"/>
                  <a:pt x="3189778" y="1820725"/>
                  <a:pt x="3180080" y="1849819"/>
                </a:cubicBezTo>
                <a:cubicBezTo>
                  <a:pt x="3163147" y="1900619"/>
                  <a:pt x="3144520" y="1907392"/>
                  <a:pt x="3108960" y="1931099"/>
                </a:cubicBezTo>
                <a:cubicBezTo>
                  <a:pt x="3102187" y="1941259"/>
                  <a:pt x="3097274" y="1952945"/>
                  <a:pt x="3088640" y="1961579"/>
                </a:cubicBezTo>
                <a:cubicBezTo>
                  <a:pt x="3080006" y="1970213"/>
                  <a:pt x="3070369" y="1981685"/>
                  <a:pt x="3058160" y="1981899"/>
                </a:cubicBezTo>
                <a:lnTo>
                  <a:pt x="2509520" y="1971739"/>
                </a:lnTo>
                <a:cubicBezTo>
                  <a:pt x="2343666" y="1916454"/>
                  <a:pt x="2551775" y="1982303"/>
                  <a:pt x="2387600" y="1941259"/>
                </a:cubicBezTo>
                <a:cubicBezTo>
                  <a:pt x="2366820" y="1936064"/>
                  <a:pt x="2348041" y="1921831"/>
                  <a:pt x="2326640" y="1920939"/>
                </a:cubicBezTo>
                <a:lnTo>
                  <a:pt x="1808480" y="1900619"/>
                </a:lnTo>
                <a:cubicBezTo>
                  <a:pt x="1798320" y="1897232"/>
                  <a:pt x="1788298" y="1893401"/>
                  <a:pt x="1778000" y="1890459"/>
                </a:cubicBezTo>
                <a:cubicBezTo>
                  <a:pt x="1764574" y="1886623"/>
                  <a:pt x="1750435" y="1885202"/>
                  <a:pt x="1737360" y="1880299"/>
                </a:cubicBezTo>
                <a:cubicBezTo>
                  <a:pt x="1723179" y="1874981"/>
                  <a:pt x="1711088" y="1864768"/>
                  <a:pt x="1696720" y="1859979"/>
                </a:cubicBezTo>
                <a:cubicBezTo>
                  <a:pt x="1680337" y="1854518"/>
                  <a:pt x="1662777" y="1853565"/>
                  <a:pt x="1645920" y="1849819"/>
                </a:cubicBezTo>
                <a:cubicBezTo>
                  <a:pt x="1555520" y="1829730"/>
                  <a:pt x="1659979" y="1845129"/>
                  <a:pt x="1503680" y="1829499"/>
                </a:cubicBezTo>
                <a:cubicBezTo>
                  <a:pt x="1476587" y="1832886"/>
                  <a:pt x="1445118" y="1824513"/>
                  <a:pt x="1422400" y="1839659"/>
                </a:cubicBezTo>
                <a:cubicBezTo>
                  <a:pt x="1408032" y="1849238"/>
                  <a:pt x="1419963" y="1875013"/>
                  <a:pt x="1412240" y="1890459"/>
                </a:cubicBezTo>
                <a:cubicBezTo>
                  <a:pt x="1405814" y="1903310"/>
                  <a:pt x="1392669" y="1911588"/>
                  <a:pt x="1381760" y="1920939"/>
                </a:cubicBezTo>
                <a:cubicBezTo>
                  <a:pt x="1359706" y="1939842"/>
                  <a:pt x="1334762" y="1955657"/>
                  <a:pt x="1310640" y="1971739"/>
                </a:cubicBezTo>
                <a:cubicBezTo>
                  <a:pt x="1303867" y="1981899"/>
                  <a:pt x="1296378" y="1991617"/>
                  <a:pt x="1290320" y="2002219"/>
                </a:cubicBezTo>
                <a:cubicBezTo>
                  <a:pt x="1282806" y="2015369"/>
                  <a:pt x="1278027" y="2030016"/>
                  <a:pt x="1270000" y="2042859"/>
                </a:cubicBezTo>
                <a:cubicBezTo>
                  <a:pt x="1261025" y="2057218"/>
                  <a:pt x="1249362" y="2069720"/>
                  <a:pt x="1239520" y="2083499"/>
                </a:cubicBezTo>
                <a:cubicBezTo>
                  <a:pt x="1232423" y="2093435"/>
                  <a:pt x="1228390" y="2105938"/>
                  <a:pt x="1219200" y="2113979"/>
                </a:cubicBezTo>
                <a:cubicBezTo>
                  <a:pt x="1168460" y="2158376"/>
                  <a:pt x="1176867" y="2147846"/>
                  <a:pt x="1168400" y="21546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5"/>
          <p:cNvSpPr>
            <a:spLocks noChangeArrowheads="1"/>
          </p:cNvSpPr>
          <p:nvPr/>
        </p:nvSpPr>
        <p:spPr bwMode="auto">
          <a:xfrm>
            <a:off x="7239000" y="190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 sz="1800"/>
          </a:p>
        </p:txBody>
      </p:sp>
      <p:pic>
        <p:nvPicPr>
          <p:cNvPr id="20889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00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Box 10"/>
          <p:cNvSpPr txBox="1">
            <a:spLocks noChangeArrowheads="1"/>
          </p:cNvSpPr>
          <p:nvPr/>
        </p:nvSpPr>
        <p:spPr bwMode="auto">
          <a:xfrm>
            <a:off x="664275" y="4309913"/>
            <a:ext cx="5105400" cy="234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altLang="ja-JP" sz="5400" dirty="0">
                <a:latin typeface="Gill Sans" charset="0"/>
                <a:cs typeface="Gill Sans" charset="0"/>
              </a:rPr>
              <a:t>Bad things happen </a:t>
            </a:r>
          </a:p>
          <a:p>
            <a:pPr algn="r" eaLnBrk="1" hangingPunct="1">
              <a:lnSpc>
                <a:spcPct val="90000"/>
              </a:lnSpc>
            </a:pPr>
            <a:r>
              <a:rPr lang="en-US" altLang="ja-JP" sz="5400" dirty="0">
                <a:latin typeface="Gill Sans" charset="0"/>
                <a:cs typeface="Gill Sans" charset="0"/>
              </a:rPr>
              <a:t>to everyone</a:t>
            </a:r>
            <a:endParaRPr lang="en-US" altLang="ja-JP" sz="5400" dirty="0"/>
          </a:p>
        </p:txBody>
      </p:sp>
      <p:sp>
        <p:nvSpPr>
          <p:cNvPr id="208900" name="Rectangle 11"/>
          <p:cNvSpPr>
            <a:spLocks noChangeArrowheads="1"/>
          </p:cNvSpPr>
          <p:nvPr/>
        </p:nvSpPr>
        <p:spPr bwMode="auto">
          <a:xfrm>
            <a:off x="-10151" y="189337"/>
            <a:ext cx="63833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5400" dirty="0">
                <a:latin typeface="Gill Sans" charset="0"/>
                <a:cs typeface="Gill Sans" charset="0"/>
              </a:rPr>
              <a:t>Find ways to deal with </a:t>
            </a:r>
            <a:br>
              <a:rPr lang="en-US" altLang="ja-JP" sz="5400" dirty="0">
                <a:latin typeface="Gill Sans" charset="0"/>
                <a:cs typeface="Gill Sans" charset="0"/>
              </a:rPr>
            </a:br>
            <a:r>
              <a:rPr lang="en-US" altLang="ja-JP" sz="5400" b="1" dirty="0" smtClean="0">
                <a:latin typeface="Gill Sans" charset="0"/>
                <a:cs typeface="Gill Sans" charset="0"/>
              </a:rPr>
              <a:t>problems </a:t>
            </a:r>
          </a:p>
          <a:p>
            <a:r>
              <a:rPr lang="en-US" altLang="ja-JP" sz="5400" b="1" dirty="0">
                <a:latin typeface="Gill Sans" charset="0"/>
                <a:cs typeface="Gill Sans" charset="0"/>
              </a:rPr>
              <a:t>s</a:t>
            </a:r>
            <a:r>
              <a:rPr lang="en-US" altLang="ja-JP" sz="5400" b="1" dirty="0" smtClean="0">
                <a:latin typeface="Gill Sans" charset="0"/>
                <a:cs typeface="Gill Sans" charset="0"/>
              </a:rPr>
              <a:t>tress </a:t>
            </a:r>
          </a:p>
          <a:p>
            <a:r>
              <a:rPr lang="en-US" altLang="ja-JP" sz="5400" b="1" dirty="0" smtClean="0">
                <a:latin typeface="Gill Sans" charset="0"/>
                <a:cs typeface="Gill Sans" charset="0"/>
              </a:rPr>
              <a:t>sadness </a:t>
            </a:r>
            <a:endParaRPr lang="en-US" altLang="ja-JP" sz="5400" b="1" dirty="0"/>
          </a:p>
        </p:txBody>
      </p:sp>
      <p:sp>
        <p:nvSpPr>
          <p:cNvPr id="7" name="Isosceles Triangle 6"/>
          <p:cNvSpPr/>
          <p:nvPr/>
        </p:nvSpPr>
        <p:spPr>
          <a:xfrm flipV="1">
            <a:off x="8839200" y="4876800"/>
            <a:ext cx="609600" cy="762000"/>
          </a:xfrm>
          <a:prstGeom prst="triangle">
            <a:avLst>
              <a:gd name="adj" fmla="val 68938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77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327" y="3251200"/>
            <a:ext cx="582587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8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</a:t>
            </a:r>
            <a:r>
              <a:rPr kumimoji="0" lang="en-US" altLang="ja-JP" sz="4800" dirty="0">
                <a:latin typeface="Monotype Sorts" charset="0"/>
                <a:ea typeface="ＭＳ Ｐゴシック" charset="0"/>
                <a:cs typeface="ＭＳ Ｐゴシック" charset="0"/>
                <a:sym typeface="Monotype Sorts" charset="0"/>
              </a:rPr>
              <a:t>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Think of a problem you had in the past.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8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</a:t>
            </a:r>
            <a:r>
              <a:rPr kumimoji="0" lang="en-US" altLang="ja-JP" sz="4800" dirty="0">
                <a:latin typeface="Monotype Sorts" charset="0"/>
                <a:ea typeface="Osaka" charset="0"/>
                <a:cs typeface="Osaka" charset="0"/>
              </a:rPr>
              <a:t>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How did you get past it? </a:t>
            </a:r>
            <a:endParaRPr kumimoji="0" lang="en-US" altLang="ja-JP" sz="4800" dirty="0">
              <a:latin typeface="Monotype Sorts" charset="0"/>
              <a:ea typeface="Osaka" charset="0"/>
              <a:cs typeface="Osaka" charset="0"/>
              <a:sym typeface="Monotype Sorts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8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</a:t>
            </a:r>
            <a:r>
              <a:rPr kumimoji="0" lang="en-US" altLang="ja-JP" sz="480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Tell a partner.</a:t>
            </a:r>
            <a:endParaRPr kumimoji="0" lang="en-US" altLang="ja-JP" sz="48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kumimoji="0"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6" name="Rectangle 4"/>
          <p:cNvSpPr>
            <a:spLocks noChangeArrowheads="1"/>
          </p:cNvSpPr>
          <p:nvPr/>
        </p:nvSpPr>
        <p:spPr bwMode="auto">
          <a:xfrm>
            <a:off x="2418064" y="449759"/>
            <a:ext cx="31445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4400" b="1" dirty="0">
                <a:solidFill>
                  <a:srgbClr val="800000"/>
                </a:solidFill>
                <a:latin typeface="Gill Sans"/>
                <a:cs typeface="Gill Sans"/>
              </a:rPr>
              <a:t>Moving on</a:t>
            </a:r>
          </a:p>
        </p:txBody>
      </p:sp>
      <p:sp>
        <p:nvSpPr>
          <p:cNvPr id="210947" name="Rectangle 5"/>
          <p:cNvSpPr>
            <a:spLocks noChangeArrowheads="1"/>
          </p:cNvSpPr>
          <p:nvPr/>
        </p:nvSpPr>
        <p:spPr bwMode="auto">
          <a:xfrm>
            <a:off x="7239000" y="190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 sz="1800"/>
          </a:p>
        </p:txBody>
      </p:sp>
      <p:graphicFrame>
        <p:nvGraphicFramePr>
          <p:cNvPr id="210948" name="Object 2"/>
          <p:cNvGraphicFramePr>
            <a:graphicFrameLocks noChangeAspect="1"/>
          </p:cNvGraphicFramePr>
          <p:nvPr/>
        </p:nvGraphicFramePr>
        <p:xfrm>
          <a:off x="7526338" y="7010400"/>
          <a:ext cx="26257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1917196" imgH="2450597" progId="Word.Document.8">
                  <p:embed/>
                </p:oleObj>
              </mc:Choice>
              <mc:Fallback>
                <p:oleObj name="Document" r:id="rId4" imgW="1917196" imgH="245059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338" y="7010400"/>
                        <a:ext cx="26257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094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00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0" name="TextBox 10"/>
          <p:cNvSpPr txBox="1">
            <a:spLocks noChangeArrowheads="1"/>
          </p:cNvSpPr>
          <p:nvPr/>
        </p:nvSpPr>
        <p:spPr bwMode="auto">
          <a:xfrm>
            <a:off x="13790" y="1179516"/>
            <a:ext cx="6833046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4800" dirty="0">
                <a:latin typeface="Gill Sans" charset="0"/>
                <a:cs typeface="Gill Sans" charset="0"/>
              </a:rPr>
              <a:t>Everyone has problems.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4800" dirty="0">
                <a:latin typeface="Gill Sans" charset="0"/>
                <a:cs typeface="Gill Sans" charset="0"/>
              </a:rPr>
              <a:t>Happy people know </a:t>
            </a:r>
            <a:endParaRPr lang="en-US" altLang="ja-JP" sz="4800" dirty="0" smtClean="0">
              <a:latin typeface="Gill Sans" charset="0"/>
              <a:cs typeface="Gill San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4800" dirty="0">
                <a:latin typeface="Gill Sans" charset="0"/>
                <a:cs typeface="Gill Sans" charset="0"/>
              </a:rPr>
              <a:t> </a:t>
            </a:r>
            <a:r>
              <a:rPr lang="en-US" altLang="ja-JP" sz="4800" dirty="0" smtClean="0">
                <a:latin typeface="Gill Sans" charset="0"/>
                <a:cs typeface="Gill Sans" charset="0"/>
              </a:rPr>
              <a:t> they </a:t>
            </a:r>
            <a:r>
              <a:rPr lang="en-US" altLang="ja-JP" sz="4800" dirty="0">
                <a:latin typeface="Gill Sans" charset="0"/>
                <a:cs typeface="Gill Sans" charset="0"/>
              </a:rPr>
              <a:t>will pass.</a:t>
            </a:r>
          </a:p>
          <a:p>
            <a:pPr eaLnBrk="1" hangingPunct="1"/>
            <a:endParaRPr lang="ja-JP" altLang="en-US" sz="1800" dirty="0"/>
          </a:p>
        </p:txBody>
      </p:sp>
      <p:sp>
        <p:nvSpPr>
          <p:cNvPr id="8" name="Isosceles Triangle 7"/>
          <p:cNvSpPr/>
          <p:nvPr/>
        </p:nvSpPr>
        <p:spPr>
          <a:xfrm flipV="1">
            <a:off x="8839200" y="4876800"/>
            <a:ext cx="609600" cy="762000"/>
          </a:xfrm>
          <a:prstGeom prst="triangle">
            <a:avLst>
              <a:gd name="adj" fmla="val 68938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6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Find ways to deal with </a:t>
            </a:r>
            <a:b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problems/ stress / sadness </a:t>
            </a:r>
            <a:endParaRPr kumimoji="0" lang="en-US" altLang="ja-JP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6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Find ways to deal with </a:t>
            </a:r>
            <a:b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problems/ stress / sadness </a:t>
            </a:r>
            <a:endParaRPr kumimoji="0" lang="en-US" altLang="ja-JP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959"/>
            <a:ext cx="9144000" cy="5240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7701" y="4222854"/>
            <a:ext cx="5416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ja-JP" sz="6000" dirty="0">
                <a:latin typeface="Gill Sans"/>
                <a:ea typeface="ＭＳ Ｐゴシック" charset="0"/>
                <a:cs typeface="Gill Sans"/>
              </a:rPr>
              <a:t>Bad things happen </a:t>
            </a:r>
          </a:p>
          <a:p>
            <a:pPr algn="r">
              <a:lnSpc>
                <a:spcPct val="90000"/>
              </a:lnSpc>
            </a:pPr>
            <a:r>
              <a:rPr lang="en-US" altLang="ja-JP" sz="6000" dirty="0">
                <a:latin typeface="Gill Sans"/>
                <a:ea typeface="ＭＳ Ｐゴシック" charset="0"/>
                <a:cs typeface="Gill Sans"/>
              </a:rPr>
              <a:t>to everyone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4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Find ways to deal with </a:t>
            </a:r>
            <a:b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problems/ stress / sadness </a:t>
            </a:r>
            <a:endParaRPr kumimoji="0" lang="en-US" altLang="ja-JP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16358" y="5467975"/>
            <a:ext cx="10160358" cy="4114800"/>
          </a:xfrm>
        </p:spPr>
        <p:txBody>
          <a:bodyPr>
            <a:normAutofit/>
          </a:bodyPr>
          <a:lstStyle/>
          <a:p>
            <a:pPr marL="0" indent="0" algn="r" eaLnBrk="1" hangingPunct="1">
              <a:lnSpc>
                <a:spcPct val="90000"/>
              </a:lnSpc>
              <a:buNone/>
            </a:pPr>
            <a:r>
              <a:rPr lang="en-US" altLang="ja-JP" sz="5800" dirty="0" smtClean="0">
                <a:latin typeface="Gill Sans"/>
                <a:ea typeface="ＭＳ Ｐゴシック" charset="0"/>
                <a:cs typeface="Gill Sans"/>
              </a:rPr>
              <a:t>Faith &amp; spirituality</a:t>
            </a:r>
            <a:endParaRPr lang="en-US" altLang="ja-JP" sz="5800" dirty="0">
              <a:latin typeface="Gill Sans"/>
              <a:ea typeface="ＭＳ Ｐゴシック" charset="0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6" y="2028943"/>
            <a:ext cx="9243828" cy="26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Find ways to deal with </a:t>
            </a:r>
            <a:b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problems/ stress / sadness </a:t>
            </a:r>
            <a:endParaRPr kumimoji="0" lang="en-US" altLang="ja-JP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3378"/>
            <a:ext cx="9144000" cy="59817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4942" y="5872391"/>
            <a:ext cx="8979058" cy="110107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6284" y="5905480"/>
            <a:ext cx="8686800" cy="4525963"/>
          </a:xfrm>
        </p:spPr>
        <p:txBody>
          <a:bodyPr>
            <a:normAutofit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en-US" altLang="ja-JP" sz="6000" dirty="0" smtClean="0">
                <a:latin typeface="Gill Sans"/>
                <a:ea typeface="ＭＳ Ｐゴシック" charset="0"/>
                <a:cs typeface="Gill Sans"/>
              </a:rPr>
              <a:t>Social connections (friends)</a:t>
            </a:r>
            <a:endParaRPr lang="en-US" altLang="ja-JP" sz="6000" dirty="0">
              <a:latin typeface="Gill Sans"/>
              <a:ea typeface="ＭＳ Ｐゴシック" charset="0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7623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ontent Placeholder 10"/>
          <p:cNvSpPr txBox="1">
            <a:spLocks/>
          </p:cNvSpPr>
          <p:nvPr/>
        </p:nvSpPr>
        <p:spPr bwMode="auto">
          <a:xfrm>
            <a:off x="468313" y="620713"/>
            <a:ext cx="84343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kumimoji="1" lang="en-US" sz="5400" b="1">
                <a:latin typeface="Gill Sans" charset="0"/>
                <a:cs typeface="Gill Sans" charset="0"/>
              </a:rPr>
              <a:t>Intentional activity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3" y="1608667"/>
            <a:ext cx="4179236" cy="4563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1247" y="1397000"/>
            <a:ext cx="442145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40%</a:t>
            </a:r>
            <a:endParaRPr lang="en-US" sz="16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5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Find ways to deal with </a:t>
            </a:r>
            <a:b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b="1">
                <a:latin typeface="Gill Sans" charset="0"/>
                <a:ea typeface="ＭＳ Ｐゴシック" charset="0"/>
                <a:cs typeface="Gill Sans" charset="0"/>
              </a:rPr>
              <a:t>problems/ stress / sadness </a:t>
            </a:r>
            <a:endParaRPr kumimoji="0" lang="en-US" altLang="ja-JP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61" y="1613076"/>
            <a:ext cx="91114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6000" dirty="0" smtClean="0">
                <a:latin typeface="Gill Sans" charset="0"/>
                <a:ea typeface="ＭＳ Ｐゴシック" charset="0"/>
                <a:cs typeface="Gill Sans" charset="0"/>
              </a:rPr>
              <a:t>Proverbs, beliefs &amp; aphorisms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32561" y="4030971"/>
            <a:ext cx="9231514" cy="248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48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- Useful ways to look at </a:t>
            </a:r>
            <a:r>
              <a:rPr lang="en-US" altLang="ja-JP" sz="48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things </a:t>
            </a:r>
          </a:p>
          <a:p>
            <a:pPr>
              <a:lnSpc>
                <a:spcPct val="90000"/>
              </a:lnSpc>
            </a:pPr>
            <a:r>
              <a:rPr lang="en-US" altLang="ja-JP" sz="48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- Positive </a:t>
            </a:r>
            <a:r>
              <a:rPr lang="en-US" altLang="ja-JP" sz="48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self-talk</a:t>
            </a:r>
          </a:p>
          <a:p>
            <a:pPr>
              <a:lnSpc>
                <a:spcPct val="90000"/>
              </a:lnSpc>
            </a:pPr>
            <a:r>
              <a:rPr lang="en-US" altLang="ja-JP" sz="48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- Create </a:t>
            </a:r>
            <a:r>
              <a:rPr lang="en-US" altLang="ja-JP" sz="48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self-fulfilling prophesies	</a:t>
            </a:r>
          </a:p>
          <a:p>
            <a:pPr lvl="4">
              <a:lnSpc>
                <a:spcPct val="90000"/>
              </a:lnSpc>
            </a:pPr>
            <a:r>
              <a:rPr lang="en-US" altLang="ja-JP" sz="28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			- </a:t>
            </a:r>
            <a:r>
              <a:rPr lang="en-US" altLang="ja-JP" sz="2800" dirty="0" err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Lyubomirsky</a:t>
            </a:r>
            <a:r>
              <a:rPr lang="en-US" altLang="ja-JP" sz="28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 2007</a:t>
            </a:r>
            <a:endParaRPr lang="en-US" altLang="ja-JP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39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77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7758" y="4358204"/>
            <a:ext cx="45662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No rain, </a:t>
            </a:r>
          </a:p>
          <a:p>
            <a:pPr algn="r"/>
            <a:r>
              <a:rPr lang="en-US" sz="4800" b="1" dirty="0" smtClean="0">
                <a:solidFill>
                  <a:srgbClr val="800000"/>
                </a:solidFill>
                <a:latin typeface="Gill Sans"/>
                <a:cs typeface="Gill Sans"/>
              </a:rPr>
              <a:t>no </a:t>
            </a:r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rainbows.</a:t>
            </a:r>
          </a:p>
          <a:p>
            <a:pPr algn="r"/>
            <a:endParaRPr lang="en-US" sz="3200" dirty="0" smtClean="0">
              <a:solidFill>
                <a:srgbClr val="800000"/>
              </a:solidFill>
              <a:latin typeface="Gill Sans"/>
              <a:cs typeface="Gill Sans"/>
            </a:endParaRPr>
          </a:p>
          <a:p>
            <a:pPr algn="r"/>
            <a:r>
              <a:rPr lang="en-US" sz="3200" dirty="0" smtClean="0">
                <a:solidFill>
                  <a:srgbClr val="800000"/>
                </a:solidFill>
                <a:latin typeface="Gill Sans"/>
                <a:cs typeface="Gill Sans"/>
              </a:rPr>
              <a:t>- Hawaiian Proverb</a:t>
            </a:r>
            <a:endParaRPr lang="en-US" sz="2800" dirty="0">
              <a:solidFill>
                <a:srgbClr val="800000"/>
              </a:solidFill>
              <a:latin typeface="Gill Sans"/>
              <a:cs typeface="Gill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4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1354"/>
            <a:ext cx="9144000" cy="63046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You can’t stop the waves.</a:t>
            </a:r>
          </a:p>
          <a:p>
            <a:pPr marL="0" indent="0">
              <a:buNone/>
            </a:pPr>
            <a:endParaRPr lang="en-US" dirty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dirty="0" smtClean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dirty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dirty="0" smtClean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dirty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dirty="0" smtClean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dirty="0">
              <a:latin typeface="Gill Sans"/>
              <a:cs typeface="Gill Sans"/>
            </a:endParaRPr>
          </a:p>
          <a:p>
            <a:pPr marL="0" indent="0" algn="r">
              <a:buNone/>
            </a:pPr>
            <a:r>
              <a:rPr lang="en-US" sz="4800" b="1" dirty="0" smtClean="0">
                <a:solidFill>
                  <a:srgbClr val="800000"/>
                </a:solidFill>
                <a:latin typeface="Gill Sans"/>
                <a:cs typeface="Gill Sans"/>
              </a:rPr>
              <a:t>But you can learn to surf.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rgbClr val="800000"/>
                </a:solidFill>
                <a:latin typeface="Gill Sans"/>
                <a:cs typeface="Gill Sans"/>
              </a:rPr>
              <a:t>- Jon </a:t>
            </a:r>
            <a:r>
              <a:rPr lang="en-US" dirty="0" err="1" smtClean="0">
                <a:solidFill>
                  <a:srgbClr val="800000"/>
                </a:solidFill>
                <a:latin typeface="Gill Sans"/>
                <a:cs typeface="Gill Sans"/>
              </a:rPr>
              <a:t>Kabat</a:t>
            </a:r>
            <a:r>
              <a:rPr lang="en-US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Gill Sans"/>
                <a:cs typeface="Gill Sans"/>
              </a:rPr>
              <a:t>Zinn</a:t>
            </a:r>
            <a:r>
              <a:rPr lang="en-US" sz="48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4800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720"/>
            <a:ext cx="9144000" cy="36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838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4000" b="1"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sz="44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When life gives you lemons…</a:t>
            </a:r>
            <a:endParaRPr kumimoji="0" lang="en-US" altLang="ja-JP" sz="2800" b="1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914400" y="4038600"/>
            <a:ext cx="70310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4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…make lemon butter sautéed </a:t>
            </a:r>
          </a:p>
          <a:p>
            <a:pPr algn="r"/>
            <a:r>
              <a:rPr lang="en-US" altLang="ja-JP" sz="4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		chicken breasts </a:t>
            </a:r>
          </a:p>
          <a:p>
            <a:pPr algn="r"/>
            <a:r>
              <a:rPr lang="en-US" altLang="ja-JP" sz="4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with herbs &amp; baby asparagus</a:t>
            </a:r>
            <a:endParaRPr lang="en-US" altLang="ja-JP" sz="1800" dirty="0">
              <a:solidFill>
                <a:srgbClr val="800000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572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28575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10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18" grpId="0" build="p"/>
      <p:bldP spid="57241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43744" y="5884360"/>
            <a:ext cx="3733800" cy="609600"/>
          </a:xfrm>
        </p:spPr>
        <p:txBody>
          <a:bodyPr/>
          <a:lstStyle/>
          <a:p>
            <a:pPr algn="r" eaLnBrk="1" hangingPunct="1"/>
            <a:r>
              <a:rPr kumimoji="0" lang="en-US" altLang="ja-JP" dirty="0">
                <a:solidFill>
                  <a:schemeClr val="tx1"/>
                </a:solidFill>
                <a:latin typeface="Gill Sans"/>
                <a:ea typeface="ＭＳ Ｐゴシック" charset="0"/>
                <a:cs typeface="Gill Sans"/>
              </a:rPr>
              <a:t>-The Buddha</a:t>
            </a:r>
          </a:p>
        </p:txBody>
      </p:sp>
      <p:sp>
        <p:nvSpPr>
          <p:cNvPr id="218114" name="Text Box 3"/>
          <p:cNvSpPr txBox="1">
            <a:spLocks noChangeArrowheads="1"/>
          </p:cNvSpPr>
          <p:nvPr/>
        </p:nvSpPr>
        <p:spPr bwMode="auto">
          <a:xfrm>
            <a:off x="2133600" y="2133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>
              <a:latin typeface="Times" charset="0"/>
            </a:endParaRPr>
          </a:p>
        </p:txBody>
      </p:sp>
      <p:pic>
        <p:nvPicPr>
          <p:cNvPr id="218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58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62000" y="4692520"/>
            <a:ext cx="8382000" cy="1143000"/>
          </a:xfrm>
        </p:spPr>
        <p:txBody>
          <a:bodyPr anchor="b">
            <a:noAutofit/>
          </a:bodyPr>
          <a:lstStyle/>
          <a:p>
            <a:pPr algn="r" eaLnBrk="1" hangingPunct="1"/>
            <a:r>
              <a:rPr kumimoji="0" lang="en-US" altLang="ja-JP" sz="54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What we </a:t>
            </a:r>
            <a: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/>
            </a:r>
            <a:b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think</a:t>
            </a:r>
            <a:r>
              <a:rPr kumimoji="0" lang="en-US" altLang="ja-JP" sz="54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, </a:t>
            </a:r>
            <a: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/>
            </a:r>
            <a:b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we </a:t>
            </a:r>
            <a:b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become</a:t>
            </a:r>
            <a:r>
              <a:rPr kumimoji="0" lang="en-US" altLang="ja-JP" sz="54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.</a:t>
            </a:r>
            <a:endParaRPr kumimoji="0" lang="en-US" altLang="ja-JP" sz="7200" b="1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632838" name="Freeform 6"/>
          <p:cNvSpPr>
            <a:spLocks/>
          </p:cNvSpPr>
          <p:nvPr/>
        </p:nvSpPr>
        <p:spPr bwMode="auto">
          <a:xfrm>
            <a:off x="3581892" y="455843"/>
            <a:ext cx="1563007" cy="3188917"/>
          </a:xfrm>
          <a:custGeom>
            <a:avLst/>
            <a:gdLst>
              <a:gd name="T0" fmla="*/ 0 w 686"/>
              <a:gd name="T1" fmla="*/ 2147483647 h 1354"/>
              <a:gd name="T2" fmla="*/ 2147483647 w 686"/>
              <a:gd name="T3" fmla="*/ 2147483647 h 1354"/>
              <a:gd name="T4" fmla="*/ 2147483647 w 686"/>
              <a:gd name="T5" fmla="*/ 0 h 1354"/>
              <a:gd name="T6" fmla="*/ 2147483647 w 686"/>
              <a:gd name="T7" fmla="*/ 2147483647 h 1354"/>
              <a:gd name="T8" fmla="*/ 2147483647 w 686"/>
              <a:gd name="T9" fmla="*/ 2147483647 h 1354"/>
              <a:gd name="T10" fmla="*/ 2147483647 w 686"/>
              <a:gd name="T11" fmla="*/ 2147483647 h 1354"/>
              <a:gd name="T12" fmla="*/ 2147483647 w 686"/>
              <a:gd name="T13" fmla="*/ 2147483647 h 1354"/>
              <a:gd name="T14" fmla="*/ 2147483647 w 686"/>
              <a:gd name="T15" fmla="*/ 2147483647 h 1354"/>
              <a:gd name="T16" fmla="*/ 2147483647 w 686"/>
              <a:gd name="T17" fmla="*/ 2147483647 h 1354"/>
              <a:gd name="T18" fmla="*/ 2147483647 w 686"/>
              <a:gd name="T19" fmla="*/ 2147483647 h 1354"/>
              <a:gd name="T20" fmla="*/ 2147483647 w 686"/>
              <a:gd name="T21" fmla="*/ 2147483647 h 1354"/>
              <a:gd name="T22" fmla="*/ 0 w 686"/>
              <a:gd name="T23" fmla="*/ 2147483647 h 1354"/>
              <a:gd name="T24" fmla="*/ 2147483647 w 686"/>
              <a:gd name="T25" fmla="*/ 2147483647 h 1354"/>
              <a:gd name="T26" fmla="*/ 2147483647 w 686"/>
              <a:gd name="T27" fmla="*/ 2147483647 h 1354"/>
              <a:gd name="T28" fmla="*/ 0 w 686"/>
              <a:gd name="T29" fmla="*/ 2147483647 h 1354"/>
              <a:gd name="T30" fmla="*/ 0 w 686"/>
              <a:gd name="T31" fmla="*/ 2147483647 h 1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86"/>
              <a:gd name="T49" fmla="*/ 0 h 1354"/>
              <a:gd name="T50" fmla="*/ 686 w 686"/>
              <a:gd name="T51" fmla="*/ 1354 h 1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86" h="1354">
                <a:moveTo>
                  <a:pt x="0" y="240"/>
                </a:moveTo>
                <a:lnTo>
                  <a:pt x="144" y="48"/>
                </a:lnTo>
                <a:lnTo>
                  <a:pt x="336" y="0"/>
                </a:lnTo>
                <a:cubicBezTo>
                  <a:pt x="486" y="50"/>
                  <a:pt x="472" y="98"/>
                  <a:pt x="483" y="27"/>
                </a:cubicBezTo>
                <a:cubicBezTo>
                  <a:pt x="624" y="144"/>
                  <a:pt x="624" y="205"/>
                  <a:pt x="624" y="141"/>
                </a:cubicBezTo>
                <a:lnTo>
                  <a:pt x="672" y="336"/>
                </a:lnTo>
                <a:cubicBezTo>
                  <a:pt x="676" y="432"/>
                  <a:pt x="681" y="528"/>
                  <a:pt x="686" y="624"/>
                </a:cubicBezTo>
                <a:lnTo>
                  <a:pt x="672" y="1008"/>
                </a:lnTo>
                <a:lnTo>
                  <a:pt x="576" y="1248"/>
                </a:lnTo>
                <a:cubicBezTo>
                  <a:pt x="378" y="1346"/>
                  <a:pt x="443" y="1304"/>
                  <a:pt x="369" y="1354"/>
                </a:cubicBezTo>
                <a:cubicBezTo>
                  <a:pt x="131" y="1242"/>
                  <a:pt x="205" y="1192"/>
                  <a:pt x="114" y="1275"/>
                </a:cubicBezTo>
                <a:lnTo>
                  <a:pt x="0" y="1008"/>
                </a:lnTo>
                <a:lnTo>
                  <a:pt x="144" y="720"/>
                </a:lnTo>
                <a:lnTo>
                  <a:pt x="48" y="528"/>
                </a:lnTo>
                <a:lnTo>
                  <a:pt x="0" y="432"/>
                </a:lnTo>
                <a:lnTo>
                  <a:pt x="0" y="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41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632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Dealing with stress</a:t>
            </a:r>
            <a:r>
              <a:rPr kumimoji="0" lang="en-US" altLang="ja-JP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 -</a:t>
            </a:r>
            <a:r>
              <a:rPr kumimoji="0" lang="en-US" altLang="ja-JP" dirty="0" smtClean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	</a:t>
            </a:r>
            <a:r>
              <a:rPr kumimoji="0" lang="en-US" altLang="ja-JP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kumimoji="0" lang="en-US" altLang="ja-JP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86370" name="Rectangle 4"/>
          <p:cNvSpPr>
            <a:spLocks noChangeArrowheads="1"/>
          </p:cNvSpPr>
          <p:nvPr/>
        </p:nvSpPr>
        <p:spPr bwMode="auto">
          <a:xfrm>
            <a:off x="0" y="2385491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latin typeface="Times" charset="0"/>
              </a:rPr>
              <a:t>• </a:t>
            </a:r>
            <a:r>
              <a:rPr lang="en-US" altLang="ja-JP" sz="4000" dirty="0" smtClean="0">
                <a:latin typeface="Gill Sans"/>
                <a:cs typeface="Gill Sans"/>
              </a:rPr>
              <a:t>People of faith are 3 times more likely to be alive 6 months after heart surgery than those without faith</a:t>
            </a:r>
            <a:r>
              <a:rPr lang="en-US" altLang="ja-JP" sz="4000" dirty="0" smtClean="0">
                <a:latin typeface="Gill Sans" charset="0"/>
              </a:rPr>
              <a:t>.</a:t>
            </a:r>
            <a:endParaRPr lang="en-US" altLang="ja-JP" sz="4000" dirty="0">
              <a:latin typeface="Gill Sans" charset="0"/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5635257" y="5905612"/>
            <a:ext cx="35087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Gill Sans" charset="0"/>
              </a:rPr>
              <a:t>	</a:t>
            </a:r>
            <a:endParaRPr lang="en-US" altLang="ja-JP" sz="3200" dirty="0" smtClean="0">
              <a:latin typeface="Gill Sans" charset="0"/>
            </a:endParaRPr>
          </a:p>
          <a:p>
            <a:r>
              <a:rPr lang="en-US" altLang="ja-JP" dirty="0" smtClean="0">
                <a:latin typeface="Gill Sans" charset="0"/>
              </a:rPr>
              <a:t>McKay in </a:t>
            </a:r>
            <a:r>
              <a:rPr lang="en-US" altLang="ja-JP" dirty="0" err="1" smtClean="0">
                <a:latin typeface="Gill Sans" charset="0"/>
              </a:rPr>
              <a:t>Lopzez</a:t>
            </a:r>
            <a:r>
              <a:rPr lang="en-US" altLang="ja-JP" dirty="0" smtClean="0">
                <a:latin typeface="Gill Sans" charset="0"/>
              </a:rPr>
              <a:t> (ed.) </a:t>
            </a:r>
            <a:r>
              <a:rPr lang="en-US" altLang="ja-JP" sz="1800" dirty="0" smtClean="0">
                <a:latin typeface="Gill Sans" charset="0"/>
              </a:rPr>
              <a:t>, 2013, p. 901</a:t>
            </a:r>
            <a:endParaRPr lang="en-US" altLang="ja-JP" sz="1600" dirty="0">
              <a:latin typeface="Gill Sans" charset="0"/>
            </a:endParaRPr>
          </a:p>
        </p:txBody>
      </p:sp>
      <p:sp>
        <p:nvSpPr>
          <p:cNvPr id="186372" name="Rectangle 6"/>
          <p:cNvSpPr>
            <a:spLocks noChangeArrowheads="1"/>
          </p:cNvSpPr>
          <p:nvPr/>
        </p:nvSpPr>
        <p:spPr bwMode="auto">
          <a:xfrm>
            <a:off x="6122578" y="4097126"/>
            <a:ext cx="2617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 err="1" smtClean="0">
                <a:latin typeface="Gill Sans" charset="0"/>
              </a:rPr>
              <a:t>Lyubomirksky</a:t>
            </a:r>
            <a:r>
              <a:rPr lang="en-US" altLang="ja-JP" sz="1800" dirty="0" smtClean="0">
                <a:latin typeface="Gill Sans" charset="0"/>
              </a:rPr>
              <a:t> 2007 </a:t>
            </a:r>
            <a:r>
              <a:rPr lang="en-US" altLang="ja-JP" sz="1800" dirty="0">
                <a:latin typeface="Gill Sans" charset="0"/>
              </a:rPr>
              <a:t>p. </a:t>
            </a:r>
            <a:r>
              <a:rPr lang="en-US" altLang="ja-JP" dirty="0" smtClean="0">
                <a:latin typeface="Gill Sans" charset="0"/>
              </a:rPr>
              <a:t>228</a:t>
            </a:r>
            <a:endParaRPr lang="en-US" altLang="ja-JP" sz="1800" dirty="0">
              <a:latin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4753" cy="25407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52" y="4297707"/>
            <a:ext cx="86233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Times" charset="0"/>
              </a:rPr>
              <a:t>• </a:t>
            </a:r>
            <a:r>
              <a:rPr lang="en-US" altLang="ja-JP" sz="4000" dirty="0" smtClean="0">
                <a:latin typeface="Gill Sans"/>
                <a:cs typeface="Gill Sans"/>
              </a:rPr>
              <a:t>Meditation/relaxation training is associated with reduced pain &amp; depression, and increase in awareness, calmness and control.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6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7" grpId="0"/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229600" cy="1143000"/>
          </a:xfrm>
        </p:spPr>
        <p:txBody>
          <a:bodyPr/>
          <a:lstStyle/>
          <a:p>
            <a:pPr algn="l" eaLnBrk="1" hangingPunct="1"/>
            <a:r>
              <a:rPr kumimoji="0" lang="en-US" altLang="ja-JP" sz="5400" b="1">
                <a:latin typeface="Gill Sans" charset="0"/>
                <a:ea typeface="ＭＳ Ｐゴシック" charset="0"/>
                <a:cs typeface="Gill Sans" charset="0"/>
              </a:rPr>
              <a:t>Memory test</a:t>
            </a: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There were 8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ja-JP" altLang="en-US" sz="4400" dirty="0"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happiness</a:t>
            </a:r>
            <a:r>
              <a:rPr kumimoji="0" lang="ja-JP" altLang="en-US" sz="4400" dirty="0"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 ideas.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kumimoji="0" lang="en-US" altLang="ja-JP" sz="4400" dirty="0">
              <a:latin typeface="Monotype Sorts" charset="0"/>
              <a:ea typeface="Osaka" charset="0"/>
              <a:cs typeface="Osaka" charset="0"/>
              <a:sym typeface="Monotype Sorts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Work with a partner.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How many can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you remember?</a:t>
            </a:r>
          </a:p>
          <a:p>
            <a:pPr eaLnBrk="1" hangingPunct="1">
              <a:lnSpc>
                <a:spcPct val="90000"/>
              </a:lnSpc>
            </a:pPr>
            <a:endParaRPr kumimoji="0"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01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0"/>
            <a:ext cx="5729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06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2946400" cy="4572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kumimoji="0" lang="ja-JP" altLang="en-US" sz="5400" b="1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222210" name="Rectangle 4"/>
          <p:cNvSpPr>
            <a:spLocks noChangeArrowheads="1"/>
          </p:cNvSpPr>
          <p:nvPr/>
        </p:nvSpPr>
        <p:spPr bwMode="auto">
          <a:xfrm>
            <a:off x="4114800" y="6553200"/>
            <a:ext cx="502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ja-JP" sz="1600">
                <a:latin typeface="Gill Sans" charset="0"/>
                <a:cs typeface="Gill Sans" charset="0"/>
              </a:rPr>
              <a:t>Sonja Lyubomirsky, UC Riverside</a:t>
            </a:r>
          </a:p>
        </p:txBody>
      </p:sp>
      <p:sp>
        <p:nvSpPr>
          <p:cNvPr id="222211" name="Rectangle 5"/>
          <p:cNvSpPr>
            <a:spLocks noChangeArrowheads="1"/>
          </p:cNvSpPr>
          <p:nvPr/>
        </p:nvSpPr>
        <p:spPr bwMode="auto">
          <a:xfrm>
            <a:off x="2693988" y="58753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>
              <a:latin typeface="Geneva" charset="0"/>
            </a:endParaRPr>
          </a:p>
        </p:txBody>
      </p:sp>
      <p:pic>
        <p:nvPicPr>
          <p:cNvPr id="2222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4660900"/>
            <a:ext cx="24733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4648200"/>
            <a:ext cx="25765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64075"/>
            <a:ext cx="26019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590800"/>
            <a:ext cx="25161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09600"/>
            <a:ext cx="25161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09600"/>
            <a:ext cx="25733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260191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9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2667000"/>
            <a:ext cx="254158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20" name="Rectangle 3"/>
          <p:cNvSpPr txBox="1">
            <a:spLocks noChangeArrowheads="1"/>
          </p:cNvSpPr>
          <p:nvPr/>
        </p:nvSpPr>
        <p:spPr bwMode="auto">
          <a:xfrm>
            <a:off x="0" y="838200"/>
            <a:ext cx="359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ja-JP" altLang="en-US" sz="5400" b="1">
              <a:solidFill>
                <a:srgbClr val="0000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222221" name="Rectangle 3"/>
          <p:cNvSpPr txBox="1">
            <a:spLocks noChangeArrowheads="1"/>
          </p:cNvSpPr>
          <p:nvPr/>
        </p:nvSpPr>
        <p:spPr bwMode="auto">
          <a:xfrm>
            <a:off x="0" y="1524000"/>
            <a:ext cx="359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ja-JP" altLang="en-US" sz="5400" b="1">
              <a:solidFill>
                <a:srgbClr val="660066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222222" name="Rectangle 3"/>
          <p:cNvSpPr txBox="1">
            <a:spLocks noChangeArrowheads="1"/>
          </p:cNvSpPr>
          <p:nvPr/>
        </p:nvSpPr>
        <p:spPr bwMode="auto">
          <a:xfrm>
            <a:off x="431800" y="368300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ja-JP" sz="6600" b="1">
                <a:latin typeface="Gill Sans" charset="0"/>
                <a:cs typeface="Gill Sans" charset="0"/>
              </a:rPr>
              <a:t>To be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ja-JP" sz="6600" b="1">
                <a:latin typeface="Gill Sans" charset="0"/>
                <a:cs typeface="Gill Sans" charset="0"/>
              </a:rPr>
              <a:t>happy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3963" y="4697413"/>
            <a:ext cx="2473325" cy="18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5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algn="l" eaLnBrk="1" hangingPunct="1"/>
            <a:r>
              <a:rPr kumimoji="0" lang="en-US" altLang="ja-JP" sz="5400" b="1">
                <a:latin typeface="Gill Sans" charset="0"/>
                <a:ea typeface="ＭＳ Ｐゴシック" charset="0"/>
                <a:cs typeface="Gill Sans" charset="0"/>
              </a:rPr>
              <a:t>Intentional activity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600200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</a:pPr>
            <a:r>
              <a:rPr kumimoji="0" lang="en-US" altLang="ja-JP" sz="115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40% </a:t>
            </a:r>
            <a:r>
              <a:rPr kumimoji="0" lang="en-US" altLang="ja-JP" sz="88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vs. </a:t>
            </a:r>
            <a:r>
              <a:rPr kumimoji="0" lang="en-US" altLang="ja-JP" sz="115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10%</a:t>
            </a:r>
          </a:p>
          <a:p>
            <a:pPr marL="0" indent="0" eaLnBrk="1" hangingPunct="1"/>
            <a:endParaRPr kumimoji="0" lang="en-US" altLang="ja-JP" sz="4000" dirty="0">
              <a:latin typeface="Gill Sans" charset="0"/>
              <a:ea typeface="ＭＳ Ｐゴシック" charset="0"/>
              <a:cs typeface="Gill Sans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kumimoji="0" lang="en-US" altLang="ja-JP" sz="4000" dirty="0">
                <a:latin typeface="Gill Sans" charset="0"/>
                <a:ea typeface="ＭＳ Ｐゴシック" charset="0"/>
                <a:cs typeface="Gill Sans" charset="0"/>
              </a:rPr>
              <a:t>What we </a:t>
            </a:r>
            <a:r>
              <a:rPr kumimoji="0" lang="en-US" altLang="ja-JP" sz="4000" b="1" dirty="0">
                <a:latin typeface="Gill Sans" charset="0"/>
                <a:ea typeface="ＭＳ Ｐゴシック" charset="0"/>
                <a:cs typeface="Gill Sans" charset="0"/>
              </a:rPr>
              <a:t>do is 4 times more</a:t>
            </a:r>
          </a:p>
          <a:p>
            <a:pPr marL="0" indent="0">
              <a:buNone/>
            </a:pPr>
            <a:r>
              <a:rPr lang="en-US" altLang="ja-JP" sz="4000" b="1" dirty="0" smtClean="0">
                <a:latin typeface="Gill Sans" charset="0"/>
                <a:ea typeface="ＭＳ Ｐゴシック" charset="0"/>
                <a:cs typeface="Gill Sans" charset="0"/>
              </a:rPr>
              <a:t>important</a:t>
            </a:r>
            <a:endParaRPr kumimoji="0" lang="en-US" altLang="ja-JP" sz="4000" b="1" dirty="0">
              <a:latin typeface="Gill Sans" charset="0"/>
              <a:ea typeface="ＭＳ Ｐゴシック" charset="0"/>
              <a:cs typeface="Gill Sans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kumimoji="0" lang="en-US" altLang="ja-JP" sz="4000" b="1" dirty="0">
                <a:latin typeface="Gill Sans" charset="0"/>
                <a:ea typeface="ＭＳ Ｐゴシック" charset="0"/>
                <a:cs typeface="Gill Sans" charset="0"/>
              </a:rPr>
              <a:t>than our circumstances.</a:t>
            </a:r>
          </a:p>
          <a:p>
            <a:pPr marL="0" indent="0" eaLnBrk="1" hangingPunct="1">
              <a:buFontTx/>
              <a:buNone/>
            </a:pPr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2000" y="4460875"/>
            <a:ext cx="4116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(</a:t>
            </a:r>
            <a:r>
              <a:rPr lang="en-US" altLang="ja-JP" sz="4800" b="1" i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400% more!</a:t>
            </a:r>
            <a:r>
              <a:rPr lang="en-US" altLang="ja-JP" sz="48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) </a:t>
            </a:r>
            <a:endParaRPr lang="en-US" sz="4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1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74638"/>
            <a:ext cx="9525000" cy="1143000"/>
          </a:xfrm>
        </p:spPr>
        <p:txBody>
          <a:bodyPr/>
          <a:lstStyle/>
          <a:p>
            <a:pPr eaLnBrk="1" hangingPunct="1"/>
            <a:r>
              <a:rPr kumimoji="0" lang="en-US" altLang="ja-JP" sz="5400" b="1">
                <a:latin typeface="Gill Sans" charset="0"/>
                <a:ea typeface="ＭＳ Ｐゴシック" charset="0"/>
                <a:cs typeface="Gill Sans" charset="0"/>
              </a:rPr>
              <a:t>Intentional Activity = 40%</a:t>
            </a:r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838200"/>
            <a:ext cx="9525000" cy="2819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kumimoji="0" lang="en-US" altLang="ja-JP" sz="4000" b="1">
              <a:latin typeface="Gill Sans" charset="0"/>
              <a:ea typeface="ＭＳ Ｐゴシック" charset="0"/>
              <a:cs typeface="Gill Sans" charset="0"/>
            </a:endParaRPr>
          </a:p>
          <a:p>
            <a:pPr eaLnBrk="1" hangingPunct="1">
              <a:buFont typeface="Arial" charset="0"/>
              <a:buNone/>
            </a:pPr>
            <a:r>
              <a:rPr kumimoji="0" lang="en-US" altLang="ja-JP" sz="4000" b="1">
                <a:latin typeface="Gill Sans" charset="0"/>
                <a:ea typeface="ＭＳ Ｐゴシック" charset="0"/>
                <a:cs typeface="Gill Sans" charset="0"/>
              </a:rPr>
              <a:t>In teaching, the difference between</a:t>
            </a:r>
          </a:p>
          <a:p>
            <a:pPr eaLnBrk="1" hangingPunct="1">
              <a:buFont typeface="Arial" charset="0"/>
              <a:buNone/>
            </a:pPr>
            <a:r>
              <a:rPr kumimoji="0" lang="en-US" altLang="ja-JP" sz="4000" b="1">
                <a:latin typeface="Calibri" charset="0"/>
                <a:ea typeface="ＭＳ Ｐゴシック" charset="0"/>
                <a:cs typeface="ＭＳ Ｐゴシック" charset="0"/>
              </a:rPr>
              <a:t>				</a:t>
            </a:r>
            <a:endParaRPr kumimoji="0" lang="en-US" altLang="ja-JP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9650"/>
            <a:ext cx="41719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39963"/>
            <a:ext cx="388620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9200" y="5105400"/>
            <a:ext cx="1295400" cy="1363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8400" y="5105400"/>
            <a:ext cx="1295400" cy="1363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0600" y="4724400"/>
            <a:ext cx="1676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5400">
                <a:solidFill>
                  <a:srgbClr val="0000FF"/>
                </a:solidFill>
                <a:latin typeface="Apple Casual" charset="0"/>
                <a:cs typeface="Apple Casual" charset="0"/>
              </a:rPr>
              <a:t>99%</a:t>
            </a:r>
          </a:p>
          <a:p>
            <a:pPr algn="ctr" eaLnBrk="1" hangingPunct="1"/>
            <a:r>
              <a:rPr lang="en-US" altLang="ja-JP" sz="7200" b="1">
                <a:solidFill>
                  <a:srgbClr val="0000FF"/>
                </a:solidFill>
                <a:latin typeface="Apple Casual" charset="0"/>
                <a:cs typeface="Apple Casual" charset="0"/>
              </a:rPr>
              <a:t>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19800" y="4876800"/>
            <a:ext cx="1676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5400">
                <a:solidFill>
                  <a:srgbClr val="FF0000"/>
                </a:solidFill>
                <a:latin typeface="Apple Casual" charset="0"/>
                <a:cs typeface="Apple Casual" charset="0"/>
              </a:rPr>
              <a:t>59%</a:t>
            </a:r>
          </a:p>
          <a:p>
            <a:pPr algn="ctr" eaLnBrk="1" hangingPunct="1"/>
            <a:r>
              <a:rPr lang="en-US" altLang="ja-JP" sz="7200" b="1">
                <a:solidFill>
                  <a:srgbClr val="FF0000"/>
                </a:solidFill>
                <a:latin typeface="Apple Casual" charset="0"/>
                <a:cs typeface="Apple Casual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5315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59" grpId="0" build="p"/>
      <p:bldP spid="11" grpId="0" animBg="1"/>
      <p:bldP spid="13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1800"/>
              <a:t>S</a:t>
            </a:r>
            <a:endParaRPr lang="en-US" altLang="ja-JP" sz="1800">
              <a:solidFill>
                <a:schemeClr val="bg1"/>
              </a:solidFill>
            </a:endParaRPr>
          </a:p>
        </p:txBody>
      </p:sp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pic>
        <p:nvPicPr>
          <p:cNvPr id="4198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4124325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2"/>
          <p:cNvSpPr txBox="1">
            <a:spLocks noChangeArrowheads="1"/>
          </p:cNvSpPr>
          <p:nvPr/>
        </p:nvSpPr>
        <p:spPr bwMode="auto">
          <a:xfrm>
            <a:off x="-317533338" y="0"/>
            <a:ext cx="3266773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4000" b="1">
                <a:solidFill>
                  <a:srgbClr val="FFFF00"/>
                </a:solidFill>
                <a:latin typeface="Gill Sans" charset="0"/>
                <a:cs typeface="Gill Sans" charset="0"/>
              </a:rPr>
              <a:t>What is </a:t>
            </a:r>
            <a:r>
              <a:rPr lang="en-US" altLang="ja-JP" sz="7200" b="1">
                <a:solidFill>
                  <a:srgbClr val="FFFF00"/>
                </a:solidFill>
                <a:latin typeface="Gill Sans" charset="0"/>
                <a:cs typeface="Gill Sans" charset="0"/>
              </a:rPr>
              <a:t>Positive </a:t>
            </a:r>
          </a:p>
          <a:p>
            <a:pPr algn="r" eaLnBrk="1" hangingPunct="1"/>
            <a:r>
              <a:rPr lang="en-US" altLang="ja-JP" sz="7200" b="1">
                <a:solidFill>
                  <a:srgbClr val="FFFF00"/>
                </a:solidFill>
                <a:latin typeface="Gill Sans" charset="0"/>
                <a:cs typeface="Gill Sans" charset="0"/>
              </a:rPr>
              <a:t>Psychology</a:t>
            </a:r>
            <a:r>
              <a:rPr lang="en-US" altLang="ja-JP" sz="4000" b="1">
                <a:solidFill>
                  <a:srgbClr val="FFFF00"/>
                </a:solidFill>
                <a:latin typeface="Gill Sans" charset="0"/>
                <a:cs typeface="Gill Sans" charset="0"/>
              </a:rPr>
              <a:t>?</a:t>
            </a:r>
            <a:endParaRPr lang="en-US" altLang="ja-JP" sz="7200" b="1">
              <a:solidFill>
                <a:srgbClr val="FFFF00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38750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32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1800"/>
              <a:t>S</a:t>
            </a:r>
            <a:endParaRPr lang="en-US" altLang="ja-JP" sz="1800">
              <a:solidFill>
                <a:schemeClr val="bg1"/>
              </a:solidFill>
            </a:endParaRPr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pic>
        <p:nvPicPr>
          <p:cNvPr id="4403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0"/>
            <a:ext cx="1035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0" y="-152400"/>
            <a:ext cx="8934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7200" b="1">
                <a:solidFill>
                  <a:srgbClr val="FFFF00"/>
                </a:solidFill>
                <a:latin typeface="Gill Sans" charset="0"/>
                <a:cs typeface="Gill Sans" charset="0"/>
              </a:rPr>
              <a:t>Traditional psychology</a:t>
            </a:r>
          </a:p>
          <a:p>
            <a:pPr eaLnBrk="1" hangingPunct="1"/>
            <a:endParaRPr lang="ja-JP" altLang="en-US" sz="1800"/>
          </a:p>
        </p:txBody>
      </p:sp>
      <p:sp>
        <p:nvSpPr>
          <p:cNvPr id="44039" name="TextBox 10"/>
          <p:cNvSpPr txBox="1">
            <a:spLocks noChangeArrowheads="1"/>
          </p:cNvSpPr>
          <p:nvPr/>
        </p:nvSpPr>
        <p:spPr bwMode="auto">
          <a:xfrm>
            <a:off x="6019800" y="3895725"/>
            <a:ext cx="31781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600" b="1">
                <a:solidFill>
                  <a:schemeClr val="bg1"/>
                </a:solidFill>
                <a:latin typeface="Gill Sans" charset="0"/>
                <a:cs typeface="Gill Sans" charset="0"/>
              </a:rPr>
              <a:t>Mental </a:t>
            </a:r>
          </a:p>
          <a:p>
            <a:pPr eaLnBrk="1" hangingPunct="1"/>
            <a:r>
              <a:rPr lang="en-US" altLang="ja-JP" sz="6600" b="1">
                <a:solidFill>
                  <a:schemeClr val="bg1"/>
                </a:solidFill>
                <a:latin typeface="Gill Sans" charset="0"/>
                <a:cs typeface="Gill Sans" charset="0"/>
              </a:rPr>
              <a:t>illness</a:t>
            </a:r>
            <a:endParaRPr lang="en-US" altLang="ja-JP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3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36513" y="0"/>
            <a:ext cx="9180513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1800"/>
              <a:t>S</a:t>
            </a:r>
            <a:endParaRPr lang="en-US" altLang="ja-JP" sz="1800">
              <a:solidFill>
                <a:schemeClr val="bg1"/>
              </a:solidFill>
            </a:endParaRP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0" y="-15240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600" b="1">
                <a:solidFill>
                  <a:srgbClr val="FFFF00"/>
                </a:solidFill>
                <a:latin typeface="Gill Sans" charset="0"/>
                <a:cs typeface="Gill Sans" charset="0"/>
              </a:rPr>
              <a:t>Positive psychology</a:t>
            </a:r>
          </a:p>
          <a:p>
            <a:pPr eaLnBrk="1" hangingPunct="1"/>
            <a:endParaRPr lang="ja-JP" altLang="en-US" sz="1800"/>
          </a:p>
        </p:txBody>
      </p:sp>
      <p:sp>
        <p:nvSpPr>
          <p:cNvPr id="46086" name="TextBox 10"/>
          <p:cNvSpPr txBox="1">
            <a:spLocks noChangeArrowheads="1"/>
          </p:cNvSpPr>
          <p:nvPr/>
        </p:nvSpPr>
        <p:spPr bwMode="auto">
          <a:xfrm>
            <a:off x="6019800" y="3895725"/>
            <a:ext cx="31781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600" b="1">
                <a:latin typeface="Gill Sans" charset="0"/>
                <a:cs typeface="Gill Sans" charset="0"/>
              </a:rPr>
              <a:t>Mental </a:t>
            </a:r>
          </a:p>
          <a:p>
            <a:pPr eaLnBrk="1" hangingPunct="1"/>
            <a:r>
              <a:rPr lang="en-US" altLang="ja-JP" sz="6600" b="1">
                <a:latin typeface="Gill Sans" charset="0"/>
                <a:cs typeface="Gill Sans" charset="0"/>
              </a:rPr>
              <a:t>illness</a:t>
            </a:r>
            <a:endParaRPr lang="en-US" altLang="ja-JP" sz="6600"/>
          </a:p>
        </p:txBody>
      </p:sp>
      <p:sp>
        <p:nvSpPr>
          <p:cNvPr id="46087" name="TextBox 12"/>
          <p:cNvSpPr txBox="1">
            <a:spLocks noChangeArrowheads="1"/>
          </p:cNvSpPr>
          <p:nvPr/>
        </p:nvSpPr>
        <p:spPr bwMode="auto">
          <a:xfrm>
            <a:off x="5965825" y="4567238"/>
            <a:ext cx="31781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600" b="1">
                <a:solidFill>
                  <a:srgbClr val="FFFF00"/>
                </a:solidFill>
                <a:latin typeface="Gill Sans" charset="0"/>
                <a:cs typeface="Gill Sans" charset="0"/>
              </a:rPr>
              <a:t>Mental </a:t>
            </a:r>
          </a:p>
          <a:p>
            <a:pPr eaLnBrk="1" hangingPunct="1"/>
            <a:r>
              <a:rPr lang="en-US" altLang="ja-JP" sz="6600" b="1">
                <a:solidFill>
                  <a:srgbClr val="FFFF00"/>
                </a:solidFill>
                <a:latin typeface="Gill Sans" charset="0"/>
                <a:cs typeface="Gill Sans" charset="0"/>
              </a:rPr>
              <a:t>health</a:t>
            </a:r>
            <a:endParaRPr lang="en-US" altLang="ja-JP" sz="6600">
              <a:solidFill>
                <a:srgbClr val="FFFF00"/>
              </a:solidFill>
              <a:latin typeface="Gill Sans" charset="0"/>
              <a:cs typeface="Gill Sans" charset="0"/>
            </a:endParaRPr>
          </a:p>
          <a:p>
            <a:pPr eaLnBrk="1" hangingPunct="1"/>
            <a:endParaRPr lang="ja-JP" altLang="en-US" sz="1800"/>
          </a:p>
        </p:txBody>
      </p:sp>
      <p:pic>
        <p:nvPicPr>
          <p:cNvPr id="460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675"/>
            <a:ext cx="4024313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-36513" y="3790950"/>
            <a:ext cx="3236913" cy="1700213"/>
          </a:xfrm>
          <a:custGeom>
            <a:avLst/>
            <a:gdLst>
              <a:gd name="connsiteX0" fmla="*/ 0 w 3253779"/>
              <a:gd name="connsiteY0" fmla="*/ 1135382 h 1700480"/>
              <a:gd name="connsiteX1" fmla="*/ 1212146 w 3253779"/>
              <a:gd name="connsiteY1" fmla="*/ 1693452 h 1700480"/>
              <a:gd name="connsiteX2" fmla="*/ 3078464 w 3253779"/>
              <a:gd name="connsiteY2" fmla="*/ 788994 h 1700480"/>
              <a:gd name="connsiteX3" fmla="*/ 3174666 w 3253779"/>
              <a:gd name="connsiteY3" fmla="*/ 57731 h 1700480"/>
              <a:gd name="connsiteX4" fmla="*/ 3174666 w 3253779"/>
              <a:gd name="connsiteY4" fmla="*/ 57731 h 1700480"/>
              <a:gd name="connsiteX5" fmla="*/ 3174666 w 3253779"/>
              <a:gd name="connsiteY5" fmla="*/ 0 h 170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3779" h="1700480">
                <a:moveTo>
                  <a:pt x="0" y="1135382"/>
                </a:moveTo>
                <a:cubicBezTo>
                  <a:pt x="349534" y="1443282"/>
                  <a:pt x="699069" y="1751183"/>
                  <a:pt x="1212146" y="1693452"/>
                </a:cubicBezTo>
                <a:cubicBezTo>
                  <a:pt x="1725223" y="1635721"/>
                  <a:pt x="2751377" y="1061614"/>
                  <a:pt x="3078464" y="788994"/>
                </a:cubicBezTo>
                <a:cubicBezTo>
                  <a:pt x="3405551" y="516374"/>
                  <a:pt x="3174666" y="57731"/>
                  <a:pt x="3174666" y="57731"/>
                </a:cubicBezTo>
                <a:lnTo>
                  <a:pt x="3174666" y="57731"/>
                </a:lnTo>
                <a:lnTo>
                  <a:pt x="3174666" y="0"/>
                </a:lnTo>
              </a:path>
            </a:pathLst>
          </a:custGeom>
          <a:ln w="1270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11413" y="2438400"/>
            <a:ext cx="431800" cy="7747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1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latin typeface="Gill Sans" charset="0"/>
                <a:ea typeface="ＭＳ Ｐゴシック" charset="0"/>
                <a:cs typeface="Gill Sans" charset="0"/>
              </a:rPr>
              <a:t>Why part of ELT?</a:t>
            </a:r>
            <a:endParaRPr kumimoji="0" lang="en-US" altLang="ja-JP" sz="5400" b="1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None/>
            </a:pPr>
            <a:r>
              <a:rPr kumimoji="0" lang="en-US" altLang="ja-JP" sz="5400">
                <a:latin typeface="Gill Sans" charset="0"/>
                <a:ea typeface="ＭＳ Ｐゴシック" charset="0"/>
                <a:cs typeface="Gill Sans" charset="0"/>
              </a:rPr>
              <a:t>Doesn’t have to be. </a:t>
            </a:r>
          </a:p>
          <a:p>
            <a:pPr eaLnBrk="1" hangingPunct="1">
              <a:buFont typeface="Arial" charset="0"/>
              <a:buNone/>
            </a:pPr>
            <a:endParaRPr kumimoji="0" lang="en-US" altLang="ja-JP" sz="4800">
              <a:latin typeface="Gill Sans" charset="0"/>
              <a:ea typeface="ＭＳ Ｐゴシック" charset="0"/>
              <a:cs typeface="Gill Sans" charset="0"/>
            </a:endParaRPr>
          </a:p>
          <a:p>
            <a:pPr algn="r" eaLnBrk="1" hangingPunct="1">
              <a:buFont typeface="Arial" charset="0"/>
              <a:buNone/>
            </a:pPr>
            <a:r>
              <a:rPr kumimoji="0" lang="en-US" altLang="ja-JP" sz="5400">
                <a:latin typeface="Gill Sans" charset="0"/>
                <a:ea typeface="ＭＳ Ｐゴシック" charset="0"/>
                <a:cs typeface="Gill Sans" charset="0"/>
              </a:rPr>
              <a:t>Not like vocabulary / grammar/ functions/ </a:t>
            </a:r>
          </a:p>
          <a:p>
            <a:pPr algn="r" eaLnBrk="1" hangingPunct="1">
              <a:buFont typeface="Arial" charset="0"/>
              <a:buNone/>
            </a:pPr>
            <a:r>
              <a:rPr kumimoji="0" lang="en-US" altLang="ja-JP" sz="5400">
                <a:latin typeface="Gill Sans" charset="0"/>
                <a:ea typeface="ＭＳ Ｐゴシック" charset="0"/>
                <a:cs typeface="Gill Sans" charset="0"/>
              </a:rPr>
              <a:t>reading/ speaking/ etc.</a:t>
            </a:r>
          </a:p>
          <a:p>
            <a:pPr eaLnBrk="1" hangingPunct="1">
              <a:buFontTx/>
              <a:buNone/>
            </a:pPr>
            <a:endParaRPr kumimoji="0" lang="en-US" altLang="ja-JP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1800"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5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io</a:t>
            </a:r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175" y="1270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ja-JP"/>
              <a:t>S</a:t>
            </a:r>
            <a:endParaRPr lang="en-US" altLang="ja-JP">
              <a:solidFill>
                <a:schemeClr val="bg1"/>
              </a:solidFill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1536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4124325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304800" y="400050"/>
            <a:ext cx="8743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7200" b="1" dirty="0">
                <a:solidFill>
                  <a:schemeClr val="bg1"/>
                </a:solidFill>
                <a:latin typeface="Gill Sans" charset="0"/>
                <a:cs typeface="Gill Sans" charset="0"/>
              </a:rPr>
              <a:t>ELT </a:t>
            </a:r>
            <a:r>
              <a:rPr lang="en-US" altLang="ja-JP" sz="7200" dirty="0">
                <a:solidFill>
                  <a:schemeClr val="bg1"/>
                </a:solidFill>
                <a:latin typeface="Gill Sans" charset="0"/>
                <a:cs typeface="Calibri" charset="0"/>
              </a:rPr>
              <a:t> &amp; </a:t>
            </a:r>
            <a:r>
              <a:rPr lang="en-US" altLang="ja-JP" sz="6600" dirty="0">
                <a:solidFill>
                  <a:schemeClr val="bg1"/>
                </a:solidFill>
                <a:latin typeface="Gill Sans" charset="0"/>
                <a:cs typeface="Calibri" charset="0"/>
              </a:rPr>
              <a:t>the science of</a:t>
            </a:r>
          </a:p>
        </p:txBody>
      </p:sp>
      <p:sp>
        <p:nvSpPr>
          <p:cNvPr id="15367" name="TextBox 10"/>
          <p:cNvSpPr txBox="1">
            <a:spLocks noChangeArrowheads="1"/>
          </p:cNvSpPr>
          <p:nvPr/>
        </p:nvSpPr>
        <p:spPr bwMode="auto">
          <a:xfrm>
            <a:off x="4667250" y="4365625"/>
            <a:ext cx="43815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4800" dirty="0">
                <a:solidFill>
                  <a:schemeClr val="bg1"/>
                </a:solidFill>
                <a:latin typeface="Gill Sans" charset="0"/>
                <a:cs typeface="Gill Sans" charset="0"/>
              </a:rPr>
              <a:t>Marc </a:t>
            </a:r>
            <a:r>
              <a:rPr lang="en-US" altLang="ja-JP" sz="4800" dirty="0" smtClean="0">
                <a:solidFill>
                  <a:schemeClr val="bg1"/>
                </a:solidFill>
                <a:latin typeface="Gill Sans" charset="0"/>
                <a:cs typeface="Gill Sans" charset="0"/>
              </a:rPr>
              <a:t>Helgesen</a:t>
            </a:r>
          </a:p>
          <a:p>
            <a:pPr algn="r" eaLnBrk="1" hangingPunct="1"/>
            <a:r>
              <a:rPr lang="en-US" altLang="ja-JP" sz="4800" dirty="0" smtClean="0">
                <a:solidFill>
                  <a:schemeClr val="bg1"/>
                </a:solidFill>
                <a:latin typeface="Gill Sans" charset="0"/>
                <a:cs typeface="Gill Sans" charset="0"/>
              </a:rPr>
              <a:t>JETA</a:t>
            </a:r>
            <a:endParaRPr lang="en-US" altLang="ja-JP" sz="4800" dirty="0">
              <a:solidFill>
                <a:schemeClr val="bg1"/>
              </a:solidFill>
              <a:latin typeface="Gill Sans" charset="0"/>
              <a:cs typeface="Gill Sans" charset="0"/>
            </a:endParaRPr>
          </a:p>
          <a:p>
            <a:pPr algn="r" eaLnBrk="1" hangingPunct="1"/>
            <a:r>
              <a:rPr lang="en-US" altLang="ja-JP" sz="4800" dirty="0" smtClean="0">
                <a:solidFill>
                  <a:schemeClr val="bg1"/>
                </a:solidFill>
                <a:latin typeface="Gill Sans" charset="0"/>
                <a:cs typeface="Gill Sans" charset="0"/>
              </a:rPr>
              <a:t>June 2014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8861425" y="2438400"/>
            <a:ext cx="18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altLang="ja-JP" sz="4000">
              <a:solidFill>
                <a:srgbClr val="FFFF00"/>
              </a:solidFill>
              <a:latin typeface="Apple Casual" charset="0"/>
              <a:cs typeface="Apple Casual" charset="0"/>
            </a:endParaRPr>
          </a:p>
        </p:txBody>
      </p:sp>
      <p:pic>
        <p:nvPicPr>
          <p:cNvPr id="3" name="04 Happy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187" y="6403975"/>
            <a:ext cx="454025" cy="454025"/>
          </a:xfrm>
        </p:spPr>
      </p:pic>
    </p:spTree>
    <p:extLst>
      <p:ext uri="{BB962C8B-B14F-4D97-AF65-F5344CB8AC3E}">
        <p14:creationId xmlns:p14="http://schemas.microsoft.com/office/powerpoint/2010/main" val="328168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962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736600" y="1600200"/>
            <a:ext cx="4292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400" b="1">
                <a:solidFill>
                  <a:srgbClr val="FFFFFF"/>
                </a:solidFill>
                <a:latin typeface="Gill Sans" charset="0"/>
                <a:cs typeface="Gill Sans" charset="0"/>
              </a:rPr>
              <a:t> Any teaching </a:t>
            </a:r>
          </a:p>
          <a:p>
            <a:pPr eaLnBrk="1" hangingPunct="1"/>
            <a:r>
              <a:rPr lang="en-US" altLang="ja-JP" sz="4400" b="1">
                <a:solidFill>
                  <a:srgbClr val="FFFFFF"/>
                </a:solidFill>
                <a:latin typeface="Gill Sans" charset="0"/>
                <a:cs typeface="Gill Sans" charset="0"/>
              </a:rPr>
              <a:t> includes</a:t>
            </a:r>
          </a:p>
          <a:p>
            <a:pPr eaLnBrk="1" hangingPunct="1"/>
            <a:r>
              <a:rPr lang="en-US" altLang="ja-JP" sz="5400" b="1">
                <a:solidFill>
                  <a:srgbClr val="FFFFFF"/>
                </a:solidFill>
                <a:latin typeface="Gill Sans" charset="0"/>
                <a:cs typeface="Gill Sans" charset="0"/>
              </a:rPr>
              <a:t>educational</a:t>
            </a:r>
          </a:p>
          <a:p>
            <a:pPr eaLnBrk="1" hangingPunct="1"/>
            <a:r>
              <a:rPr lang="en-US" altLang="ja-JP" sz="5400" b="1">
                <a:solidFill>
                  <a:srgbClr val="FFFFFF"/>
                </a:solidFill>
                <a:latin typeface="Gill Sans" charset="0"/>
                <a:cs typeface="Gill Sans" charset="0"/>
              </a:rPr>
              <a:t> psychology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12700" y="0"/>
            <a:ext cx="9144000" cy="1417638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736600" y="263525"/>
            <a:ext cx="76438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600" b="1">
                <a:latin typeface="Gill Sans" charset="0"/>
                <a:cs typeface="Gill Sans" charset="0"/>
              </a:rPr>
              <a:t>Why part of ELT?</a:t>
            </a:r>
            <a:endParaRPr lang="en-US" altLang="ja-JP" sz="6600"/>
          </a:p>
        </p:txBody>
      </p:sp>
    </p:spTree>
    <p:extLst>
      <p:ext uri="{BB962C8B-B14F-4D97-AF65-F5344CB8AC3E}">
        <p14:creationId xmlns:p14="http://schemas.microsoft.com/office/powerpoint/2010/main" val="12344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8991600" cy="1143000"/>
          </a:xfrm>
        </p:spPr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-2890838" y="6446838"/>
            <a:ext cx="578167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chemeClr val="tx2"/>
                </a:solidFill>
                <a:hlinkClick r:id="rId3"/>
              </a:rPr>
              <a:t>http://www.centreforconfidence</a:t>
            </a:r>
            <a:r>
              <a:rPr lang="en-US" altLang="ja-JP" sz="1000">
                <a:solidFill>
                  <a:schemeClr val="hlink"/>
                </a:solidFill>
                <a:hlinkClick r:id="rId3"/>
              </a:rPr>
              <a:t>.co.uk/pp/overview.php?p=c2lkPTImdGlkPTAmaWQ9NA</a:t>
            </a:r>
            <a:r>
              <a:rPr lang="en-US" altLang="ja-JP" sz="1000">
                <a:solidFill>
                  <a:schemeClr val="hlink"/>
                </a:solidFill>
              </a:rPr>
              <a:t>==</a:t>
            </a:r>
          </a:p>
          <a:p>
            <a:r>
              <a:rPr lang="en-US" altLang="ja-JP" sz="1000">
                <a:solidFill>
                  <a:schemeClr val="hlink"/>
                </a:solidFill>
                <a:hlinkClick r:id="rId3"/>
              </a:rPr>
              <a:t>http://www.theage.com.au/</a:t>
            </a:r>
            <a:r>
              <a:rPr lang="en-US" altLang="ja-JP" sz="1000">
                <a:solidFill>
                  <a:schemeClr val="hlink"/>
                </a:solidFill>
              </a:rPr>
              <a:t>  Don</a:t>
            </a:r>
            <a:r>
              <a:rPr lang="ja-JP" altLang="en-US" sz="1000">
                <a:solidFill>
                  <a:schemeClr val="hlink"/>
                </a:solidFill>
              </a:rPr>
              <a:t>’</a:t>
            </a:r>
            <a:r>
              <a:rPr lang="en-US" altLang="ja-JP" sz="1000">
                <a:solidFill>
                  <a:schemeClr val="hlink"/>
                </a:solidFill>
              </a:rPr>
              <a:t>t worry, be happy. May 8, 2006</a:t>
            </a:r>
            <a:endParaRPr lang="en-US" altLang="ja-JP" sz="1800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538" y="-14288"/>
            <a:ext cx="103457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8"/>
          <p:cNvSpPr txBox="1">
            <a:spLocks noChangeArrowheads="1"/>
          </p:cNvSpPr>
          <p:nvPr/>
        </p:nvSpPr>
        <p:spPr bwMode="auto">
          <a:xfrm>
            <a:off x="0" y="228600"/>
            <a:ext cx="6961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600" b="1">
                <a:solidFill>
                  <a:srgbClr val="FFFF00"/>
                </a:solidFill>
                <a:latin typeface="Gill Sans" charset="0"/>
                <a:cs typeface="Gill Sans" charset="0"/>
              </a:rPr>
              <a:t>Happy students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9863" y="3505200"/>
            <a:ext cx="4249737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51206" name="TextBox 10"/>
          <p:cNvSpPr txBox="1">
            <a:spLocks noChangeArrowheads="1"/>
          </p:cNvSpPr>
          <p:nvPr/>
        </p:nvSpPr>
        <p:spPr bwMode="auto">
          <a:xfrm>
            <a:off x="169863" y="3505200"/>
            <a:ext cx="5310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latin typeface="Gill Sans" charset="0"/>
                <a:cs typeface="Gill Sans" charset="0"/>
              </a:rPr>
              <a:t>Learn more</a:t>
            </a:r>
            <a:endParaRPr lang="en-US" altLang="ja-JP" sz="5400"/>
          </a:p>
        </p:txBody>
      </p:sp>
      <p:sp>
        <p:nvSpPr>
          <p:cNvPr id="13" name="Rounded Rectangle 12"/>
          <p:cNvSpPr/>
          <p:nvPr/>
        </p:nvSpPr>
        <p:spPr>
          <a:xfrm>
            <a:off x="1914525" y="4724400"/>
            <a:ext cx="5046663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90838" y="5853113"/>
            <a:ext cx="6305550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51209" name="TextBox 15"/>
          <p:cNvSpPr txBox="1">
            <a:spLocks noChangeArrowheads="1"/>
          </p:cNvSpPr>
          <p:nvPr/>
        </p:nvSpPr>
        <p:spPr bwMode="auto">
          <a:xfrm>
            <a:off x="1914525" y="4791075"/>
            <a:ext cx="5310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latin typeface="Gill Sans" charset="0"/>
                <a:cs typeface="Gill Sans" charset="0"/>
              </a:rPr>
              <a:t>Work longer</a:t>
            </a:r>
            <a:endParaRPr lang="en-US" altLang="ja-JP" sz="5400"/>
          </a:p>
        </p:txBody>
      </p:sp>
      <p:sp>
        <p:nvSpPr>
          <p:cNvPr id="51210" name="TextBox 16"/>
          <p:cNvSpPr txBox="1">
            <a:spLocks noChangeArrowheads="1"/>
          </p:cNvSpPr>
          <p:nvPr/>
        </p:nvSpPr>
        <p:spPr bwMode="auto">
          <a:xfrm>
            <a:off x="2990850" y="5943600"/>
            <a:ext cx="6610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latin typeface="Gill Sans" charset="0"/>
                <a:cs typeface="Gill Sans" charset="0"/>
              </a:rPr>
              <a:t>More enthusiasm</a:t>
            </a:r>
            <a:endParaRPr lang="en-US" altLang="ja-JP" sz="5400"/>
          </a:p>
        </p:txBody>
      </p:sp>
    </p:spTree>
    <p:extLst>
      <p:ext uri="{BB962C8B-B14F-4D97-AF65-F5344CB8AC3E}">
        <p14:creationId xmlns:p14="http://schemas.microsoft.com/office/powerpoint/2010/main" val="54675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latin typeface="Gill Sans" charset="0"/>
                <a:ea typeface="ＭＳ Ｐゴシック" charset="0"/>
                <a:cs typeface="Gill Sans" charset="0"/>
              </a:rPr>
              <a:t>Why part of ELT?</a:t>
            </a:r>
            <a:endParaRPr kumimoji="0" lang="en-US" altLang="ja-JP" sz="5400" b="1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1800">
              <a:latin typeface="Palatino" charset="0"/>
            </a:endParaRPr>
          </a:p>
        </p:txBody>
      </p:sp>
      <p:pic>
        <p:nvPicPr>
          <p:cNvPr id="5325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006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29000" y="1828800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altLang="ja-JP" sz="4000">
              <a:latin typeface="Gill Sans" charset="0"/>
              <a:cs typeface="Gill Sans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ja-JP" sz="4000">
              <a:latin typeface="Gill Sans" charset="0"/>
              <a:cs typeface="Gill Sans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altLang="ja-JP" sz="4800" b="1">
                <a:solidFill>
                  <a:srgbClr val="800000"/>
                </a:solidFill>
                <a:latin typeface="Gill Sans" charset="0"/>
                <a:cs typeface="Gill Sans" charset="0"/>
              </a:rPr>
              <a:t>Engaging, personalized, </a:t>
            </a:r>
          </a:p>
          <a:p>
            <a:pPr algn="r" eaLnBrk="1" hangingPunct="1">
              <a:spcBef>
                <a:spcPct val="20000"/>
              </a:spcBef>
            </a:pPr>
            <a:r>
              <a:rPr lang="en-US" altLang="ja-JP" sz="4800" b="1">
                <a:solidFill>
                  <a:srgbClr val="800000"/>
                </a:solidFill>
                <a:latin typeface="Gill Sans" charset="0"/>
                <a:cs typeface="Gill Sans" charset="0"/>
              </a:rPr>
              <a:t>multi-sensory </a:t>
            </a:r>
          </a:p>
          <a:p>
            <a:pPr algn="r" eaLnBrk="1" hangingPunct="1">
              <a:spcBef>
                <a:spcPct val="20000"/>
              </a:spcBef>
            </a:pPr>
            <a:r>
              <a:rPr lang="en-US" altLang="ja-JP" sz="4800" b="1">
                <a:solidFill>
                  <a:srgbClr val="800000"/>
                </a:solidFill>
                <a:latin typeface="Gill Sans" charset="0"/>
                <a:cs typeface="Gill Sans" charset="0"/>
              </a:rPr>
              <a:t>activities</a:t>
            </a:r>
          </a:p>
          <a:p>
            <a:pPr eaLnBrk="1" hangingPunct="1">
              <a:spcBef>
                <a:spcPct val="20000"/>
              </a:spcBef>
            </a:pPr>
            <a:endParaRPr lang="ja-JP" altLang="en-US" sz="4000"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7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>
              <a:latin typeface="Palatino" charset="0"/>
            </a:endParaRPr>
          </a:p>
        </p:txBody>
      </p:sp>
      <p:pic>
        <p:nvPicPr>
          <p:cNvPr id="5529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5006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 txBox="1">
            <a:spLocks noChangeArrowheads="1"/>
          </p:cNvSpPr>
          <p:nvPr/>
        </p:nvSpPr>
        <p:spPr bwMode="auto">
          <a:xfrm>
            <a:off x="3200400" y="1981200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altLang="ja-JP" sz="4000">
              <a:latin typeface="Gill Sans" charset="0"/>
              <a:cs typeface="Gill Sans" charset="0"/>
            </a:endParaRPr>
          </a:p>
          <a:p>
            <a:pPr algn="r" eaLnBrk="1" hangingPunct="1">
              <a:spcBef>
                <a:spcPct val="20000"/>
              </a:spcBef>
            </a:pPr>
            <a:endParaRPr lang="en-US" altLang="ja-JP" sz="6000" b="1">
              <a:latin typeface="Gill Sans" charset="0"/>
              <a:cs typeface="Gill Sans" charset="0"/>
            </a:endParaRPr>
          </a:p>
          <a:p>
            <a:pPr eaLnBrk="1" hangingPunct="1">
              <a:spcBef>
                <a:spcPct val="20000"/>
              </a:spcBef>
            </a:pPr>
            <a:endParaRPr lang="ja-JP" altLang="en-US" sz="4000">
              <a:latin typeface="Gill Sans" charset="0"/>
              <a:cs typeface="Gill Sans" charset="0"/>
            </a:endParaRPr>
          </a:p>
        </p:txBody>
      </p:sp>
      <p:sp>
        <p:nvSpPr>
          <p:cNvPr id="55300" name="TextBox 8"/>
          <p:cNvSpPr txBox="1">
            <a:spLocks noChangeArrowheads="1"/>
          </p:cNvSpPr>
          <p:nvPr/>
        </p:nvSpPr>
        <p:spPr bwMode="auto">
          <a:xfrm>
            <a:off x="457200" y="6477000"/>
            <a:ext cx="3303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Storm &amp; Tecott  2005) in Willis in Sousa, 2010</a:t>
            </a:r>
          </a:p>
          <a:p>
            <a:pPr eaLnBrk="1" hangingPunct="1"/>
            <a:endParaRPr lang="ja-JP" altLang="en-US"/>
          </a:p>
        </p:txBody>
      </p:sp>
      <p:sp>
        <p:nvSpPr>
          <p:cNvPr id="55301" name="Rectangle 2"/>
          <p:cNvSpPr txBox="1">
            <a:spLocks noChangeArrowheads="1"/>
          </p:cNvSpPr>
          <p:nvPr/>
        </p:nvSpPr>
        <p:spPr bwMode="auto">
          <a:xfrm>
            <a:off x="838200" y="-106363"/>
            <a:ext cx="8229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4400" b="1">
                <a:latin typeface="Gill Sans" charset="0"/>
                <a:cs typeface="Gill Sans" charset="0"/>
              </a:rPr>
              <a:t> </a:t>
            </a:r>
            <a:endParaRPr lang="en-US" altLang="ja-JP" sz="5400" b="1">
              <a:latin typeface="Gill Sans" charset="0"/>
              <a:cs typeface="Gill Sans" charset="0"/>
            </a:endParaRPr>
          </a:p>
        </p:txBody>
      </p:sp>
      <p:sp>
        <p:nvSpPr>
          <p:cNvPr id="55302" name="Title 7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Engaging, personalized, </a:t>
            </a:r>
            <a:b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multi-sensory </a:t>
            </a:r>
            <a:b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activities</a:t>
            </a:r>
            <a:endParaRPr kumimoji="0" lang="en-US" altLang="ja-JP" sz="480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0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 eaLnBrk="1" hangingPunct="1"/>
            <a: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    </a:t>
            </a:r>
            <a:r>
              <a:rPr kumimoji="0" lang="en-US" altLang="ja-JP" sz="12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   </a:t>
            </a:r>
            <a:r>
              <a:rPr kumimoji="0" lang="en-US" altLang="ja-JP" sz="48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Engaging activities</a:t>
            </a:r>
          </a:p>
        </p:txBody>
      </p:sp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>
              <a:latin typeface="Palatino" charset="0"/>
            </a:endParaRPr>
          </a:p>
        </p:txBody>
      </p:sp>
      <p:pic>
        <p:nvPicPr>
          <p:cNvPr id="573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5006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 txBox="1">
            <a:spLocks noChangeArrowheads="1"/>
          </p:cNvSpPr>
          <p:nvPr/>
        </p:nvSpPr>
        <p:spPr bwMode="auto">
          <a:xfrm>
            <a:off x="3200400" y="1981200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altLang="ja-JP" sz="4000">
              <a:latin typeface="Gill Sans" charset="0"/>
              <a:cs typeface="Gill Sans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ja-JP" sz="4000">
              <a:latin typeface="Gill Sans" charset="0"/>
              <a:cs typeface="Gill Sans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altLang="ja-JP" sz="6000" b="1">
                <a:latin typeface="Gill Sans" charset="0"/>
                <a:cs typeface="Gill Sans" charset="0"/>
              </a:rPr>
              <a:t>Focus,</a:t>
            </a:r>
          </a:p>
          <a:p>
            <a:pPr algn="r" eaLnBrk="1" hangingPunct="1">
              <a:spcBef>
                <a:spcPct val="20000"/>
              </a:spcBef>
            </a:pPr>
            <a:r>
              <a:rPr lang="en-US" altLang="ja-JP" sz="6000" b="1">
                <a:latin typeface="Gill Sans" charset="0"/>
                <a:cs typeface="Gill Sans" charset="0"/>
              </a:rPr>
              <a:t>memory, </a:t>
            </a:r>
          </a:p>
          <a:p>
            <a:pPr algn="r" eaLnBrk="1" hangingPunct="1">
              <a:spcBef>
                <a:spcPct val="20000"/>
              </a:spcBef>
            </a:pPr>
            <a:r>
              <a:rPr lang="en-US" altLang="ja-JP" sz="6000" b="1">
                <a:latin typeface="Gill Sans" charset="0"/>
                <a:cs typeface="Gill Sans" charset="0"/>
              </a:rPr>
              <a:t>motivation</a:t>
            </a:r>
          </a:p>
          <a:p>
            <a:pPr eaLnBrk="1" hangingPunct="1">
              <a:spcBef>
                <a:spcPct val="20000"/>
              </a:spcBef>
            </a:pPr>
            <a:endParaRPr lang="ja-JP" altLang="en-US" sz="4000">
              <a:latin typeface="Gill Sans" charset="0"/>
              <a:cs typeface="Gill Sans" charset="0"/>
            </a:endParaRPr>
          </a:p>
        </p:txBody>
      </p:sp>
      <p:sp>
        <p:nvSpPr>
          <p:cNvPr id="57349" name="TextBox 8"/>
          <p:cNvSpPr txBox="1">
            <a:spLocks noChangeArrowheads="1"/>
          </p:cNvSpPr>
          <p:nvPr/>
        </p:nvSpPr>
        <p:spPr bwMode="auto">
          <a:xfrm>
            <a:off x="457200" y="6477000"/>
            <a:ext cx="3303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Storm &amp; Tecott  2005) in Willis in Sousa, 2010</a:t>
            </a:r>
          </a:p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373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latin typeface="Gill Sans" charset="0"/>
                <a:ea typeface="ＭＳ Ｐゴシック" charset="0"/>
                <a:cs typeface="Gill Sans" charset="0"/>
              </a:rPr>
              <a:t>Why part of ELT?</a:t>
            </a:r>
            <a:endParaRPr kumimoji="0" lang="en-US" altLang="ja-JP" sz="5400" b="1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579438"/>
            <a:ext cx="3886200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endParaRPr kumimoji="0" lang="en-US" altLang="ja-JP" sz="4000">
              <a:latin typeface="Gill Sans" charset="0"/>
              <a:ea typeface="ＭＳ Ｐゴシック" charset="0"/>
              <a:cs typeface="Gill Sans" charset="0"/>
            </a:endParaRPr>
          </a:p>
          <a:p>
            <a:pPr eaLnBrk="1" hangingPunct="1">
              <a:buFontTx/>
              <a:buNone/>
            </a:pPr>
            <a:endParaRPr kumimoji="0" lang="en-US" altLang="ja-JP" sz="4000">
              <a:latin typeface="Gill Sans" charset="0"/>
              <a:ea typeface="ＭＳ Ｐゴシック" charset="0"/>
              <a:cs typeface="Gill Sans" charset="0"/>
            </a:endParaRPr>
          </a:p>
          <a:p>
            <a:pPr algn="r" eaLnBrk="1" hangingPunct="1">
              <a:buFontTx/>
              <a:buNone/>
            </a:pPr>
            <a:r>
              <a:rPr kumimoji="0" lang="en-US" altLang="ja-JP" sz="400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5400"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kumimoji="0" lang="ja-JP" altLang="en-US" sz="5400">
                <a:latin typeface="Gill Sans" charset="0"/>
                <a:ea typeface="ＭＳ Ｐゴシック" charset="0"/>
                <a:cs typeface="Gill Sans" charset="0"/>
              </a:rPr>
              <a:t>“</a:t>
            </a:r>
            <a:r>
              <a:rPr kumimoji="0" lang="en-US" altLang="ja-JP" sz="5400">
                <a:latin typeface="Gill Sans" charset="0"/>
                <a:ea typeface="ＭＳ Ｐゴシック" charset="0"/>
                <a:cs typeface="Gill Sans" charset="0"/>
              </a:rPr>
              <a:t>education</a:t>
            </a:r>
          </a:p>
          <a:p>
            <a:pPr algn="r" eaLnBrk="1" hangingPunct="1">
              <a:buFontTx/>
              <a:buNone/>
            </a:pPr>
            <a:r>
              <a:rPr kumimoji="0" lang="en-US" altLang="ja-JP" sz="5400">
                <a:latin typeface="Gill Sans" charset="0"/>
                <a:ea typeface="ＭＳ Ｐゴシック" charset="0"/>
                <a:cs typeface="Gill Sans" charset="0"/>
              </a:rPr>
              <a:t>pressure cooker</a:t>
            </a:r>
            <a:r>
              <a:rPr kumimoji="0" lang="ja-JP" altLang="en-US" sz="5400">
                <a:latin typeface="Gill Sans" charset="0"/>
                <a:ea typeface="ＭＳ Ｐゴシック" charset="0"/>
                <a:cs typeface="Gill Sans" charset="0"/>
              </a:rPr>
              <a:t>”</a:t>
            </a:r>
            <a:endParaRPr kumimoji="0" lang="en-US" altLang="ja-JP" sz="5400">
              <a:latin typeface="Gill Sans" charset="0"/>
              <a:ea typeface="ＭＳ Ｐゴシック" charset="0"/>
              <a:cs typeface="Gill Sans" charset="0"/>
            </a:endParaRPr>
          </a:p>
          <a:p>
            <a:pPr eaLnBrk="1" hangingPunct="1">
              <a:buFontTx/>
              <a:buNone/>
            </a:pPr>
            <a:endParaRPr kumimoji="0" lang="ja-JP" altLang="en-US" sz="4000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1800">
              <a:latin typeface="Palatino" charset="0"/>
            </a:endParaRPr>
          </a:p>
        </p:txBody>
      </p:sp>
      <p:pic>
        <p:nvPicPr>
          <p:cNvPr id="593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5449888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59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latin typeface="Gill Sans" charset="0"/>
                <a:ea typeface="ＭＳ Ｐゴシック" charset="0"/>
                <a:cs typeface="Gill Sans" charset="0"/>
              </a:rPr>
              <a:t>Why part of ELT?</a:t>
            </a:r>
            <a:endParaRPr kumimoji="0" lang="en-US" altLang="ja-JP" sz="5400" b="1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17638"/>
            <a:ext cx="7543800" cy="792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kumimoji="0" lang="en-US" altLang="ja-JP" sz="4000" b="1" dirty="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</a:rPr>
              <a:t>We don</a:t>
            </a:r>
            <a:r>
              <a:rPr kumimoji="0" lang="ja-JP" altLang="en-US" sz="4000" b="1" dirty="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</a:rPr>
              <a:t>’</a:t>
            </a:r>
            <a:r>
              <a:rPr kumimoji="0" lang="en-US" altLang="ja-JP" sz="4000" b="1" dirty="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</a:rPr>
              <a:t>t just teach English. </a:t>
            </a:r>
          </a:p>
          <a:p>
            <a:pPr eaLnBrk="1" hangingPunct="1">
              <a:buFontTx/>
              <a:buNone/>
            </a:pPr>
            <a:endParaRPr kumimoji="0" lang="ja-JP" altLang="en-US" sz="4000" dirty="0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1800">
              <a:latin typeface="Palatino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5943600"/>
            <a:ext cx="8305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4000" b="1">
                <a:solidFill>
                  <a:srgbClr val="800000"/>
                </a:solidFill>
                <a:latin typeface="Gill Sans" charset="0"/>
                <a:cs typeface="Gill Sans" charset="0"/>
              </a:rPr>
              <a:t>Humanistic Language Teaching</a:t>
            </a:r>
            <a:r>
              <a:rPr lang="en-US" altLang="ja-JP" sz="4000">
                <a:solidFill>
                  <a:srgbClr val="800000"/>
                </a:solidFill>
                <a:latin typeface="Gill Sans" charset="0"/>
                <a:cs typeface="Gill Sans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endParaRPr lang="ja-JP" altLang="en-US" sz="4000">
              <a:latin typeface="Gill Sans" charset="0"/>
              <a:cs typeface="Gill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52650"/>
            <a:ext cx="7543800" cy="3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1981200" y="4953000"/>
            <a:ext cx="4953000" cy="83820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133600" y="4953000"/>
            <a:ext cx="4953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4000" b="1">
                <a:latin typeface="Gill Sans" charset="0"/>
                <a:cs typeface="Gill Sans" charset="0"/>
              </a:rPr>
              <a:t>We teach people</a:t>
            </a:r>
            <a:r>
              <a:rPr lang="en-US" altLang="ja-JP" sz="4000">
                <a:latin typeface="Gill Sans" charset="0"/>
                <a:cs typeface="Gill Sans" charset="0"/>
              </a:rPr>
              <a:t>. </a:t>
            </a:r>
          </a:p>
          <a:p>
            <a:pPr eaLnBrk="1" hangingPunct="1">
              <a:spcBef>
                <a:spcPct val="20000"/>
              </a:spcBef>
            </a:pPr>
            <a:endParaRPr lang="ja-JP" altLang="en-US" sz="4000">
              <a:latin typeface="Gill Sans" charset="0"/>
              <a:cs typeface="Gill Sans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21235" y="3505161"/>
            <a:ext cx="325579" cy="418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223000" y="3648366"/>
            <a:ext cx="300182" cy="4964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3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  <p:bldP spid="12" grpId="0" build="p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latin typeface="Gill Sans" charset="0"/>
                <a:ea typeface="ＭＳ Ｐゴシック" charset="0"/>
                <a:cs typeface="Gill Sans" charset="0"/>
              </a:rPr>
              <a:t>Why part of ELT?</a:t>
            </a:r>
            <a:endParaRPr kumimoji="0" lang="en-US" altLang="ja-JP" sz="6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2950" y="1485900"/>
            <a:ext cx="7162800" cy="838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4800">
                <a:latin typeface="Gill Sans" charset="0"/>
                <a:ea typeface="ＭＳ Ｐゴシック" charset="0"/>
                <a:cs typeface="Gill Sans" charset="0"/>
              </a:rPr>
              <a:t>Not magic answer</a:t>
            </a: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066800" y="3962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1800">
              <a:latin typeface="Palatino" charset="0"/>
            </a:endParaRPr>
          </a:p>
        </p:txBody>
      </p:sp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381000" y="4364038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1800">
              <a:latin typeface="Palatino" charset="0"/>
            </a:endParaRP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012950" y="3200400"/>
            <a:ext cx="323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4400">
                <a:latin typeface="Palatino" charset="0"/>
              </a:rPr>
              <a:t> </a:t>
            </a:r>
          </a:p>
        </p:txBody>
      </p:sp>
      <p:pic>
        <p:nvPicPr>
          <p:cNvPr id="6072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724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24384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724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38600"/>
            <a:ext cx="2921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7246" name="Rectangle 14"/>
          <p:cNvSpPr>
            <a:spLocks noChangeArrowheads="1"/>
          </p:cNvSpPr>
          <p:nvPr/>
        </p:nvSpPr>
        <p:spPr bwMode="auto">
          <a:xfrm>
            <a:off x="2627313" y="4292600"/>
            <a:ext cx="50895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5400" b="1">
                <a:solidFill>
                  <a:srgbClr val="FF0D2E"/>
                </a:solidFill>
                <a:latin typeface="Curlz MT" charset="0"/>
                <a:cs typeface="Curlz MT" charset="0"/>
              </a:rPr>
              <a:t>&amp; the keys </a:t>
            </a:r>
          </a:p>
          <a:p>
            <a:r>
              <a:rPr lang="en-US" altLang="ja-JP" sz="5400" b="1">
                <a:solidFill>
                  <a:srgbClr val="FF0D2E"/>
                </a:solidFill>
                <a:latin typeface="Curlz MT" charset="0"/>
                <a:cs typeface="Curlz MT" charset="0"/>
              </a:rPr>
              <a:t>       to English</a:t>
            </a:r>
            <a:endParaRPr lang="en-US" altLang="ja-JP" sz="4800" b="1">
              <a:solidFill>
                <a:srgbClr val="FF0D2E"/>
              </a:solidFill>
              <a:latin typeface="Curlz MT" charset="0"/>
              <a:cs typeface="Curlz MT" charset="0"/>
            </a:endParaRPr>
          </a:p>
        </p:txBody>
      </p:sp>
      <p:sp>
        <p:nvSpPr>
          <p:cNvPr id="607247" name="Line 15"/>
          <p:cNvSpPr>
            <a:spLocks noChangeShapeType="1"/>
          </p:cNvSpPr>
          <p:nvPr/>
        </p:nvSpPr>
        <p:spPr bwMode="auto">
          <a:xfrm>
            <a:off x="1295400" y="2743200"/>
            <a:ext cx="6477000" cy="381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7249" name="Line 17"/>
          <p:cNvSpPr>
            <a:spLocks noChangeShapeType="1"/>
          </p:cNvSpPr>
          <p:nvPr/>
        </p:nvSpPr>
        <p:spPr bwMode="auto">
          <a:xfrm flipH="1">
            <a:off x="1295400" y="2743200"/>
            <a:ext cx="6705600" cy="38862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0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7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7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7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07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0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7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7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7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7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0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46" grpId="0"/>
      <p:bldP spid="607247" grpId="0" animBg="1"/>
      <p:bldP spid="6072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latin typeface="Gill Sans" charset="0"/>
                <a:ea typeface="ＭＳ Ｐゴシック" charset="0"/>
                <a:cs typeface="Gill Sans" charset="0"/>
              </a:rPr>
              <a:t>Why part of ELT?</a:t>
            </a:r>
            <a:endParaRPr kumimoji="0" lang="en-US" altLang="ja-JP" sz="6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>
              <a:latin typeface="Palatino" charset="0"/>
            </a:endParaRP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381000" y="4364038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>
              <a:latin typeface="Palatino" charset="0"/>
            </a:endParaRPr>
          </a:p>
        </p:txBody>
      </p:sp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1408113" y="3117850"/>
            <a:ext cx="6288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>
              <a:latin typeface="Palatino" charset="0"/>
            </a:endParaRPr>
          </a:p>
        </p:txBody>
      </p:sp>
      <p:pic>
        <p:nvPicPr>
          <p:cNvPr id="6554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17638"/>
            <a:ext cx="55022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81000" y="5135563"/>
            <a:ext cx="63785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>
                <a:latin typeface="Gill Sans" charset="0"/>
                <a:cs typeface="Gill Sans" charset="0"/>
              </a:rPr>
              <a:t>The more tools we have, </a:t>
            </a:r>
          </a:p>
          <a:p>
            <a:r>
              <a:rPr lang="en-US" altLang="ja-JP" sz="4800">
                <a:latin typeface="Gill Sans" charset="0"/>
                <a:cs typeface="Gill Sans" charset="0"/>
              </a:rPr>
              <a:t>the better our work.</a:t>
            </a:r>
            <a:endParaRPr lang="en-US" altLang="ja-JP" sz="3600">
              <a:latin typeface="Gill Sans" charset="0"/>
              <a:cs typeface="Gill Sans" charset="0"/>
            </a:endParaRPr>
          </a:p>
        </p:txBody>
      </p:sp>
      <p:sp>
        <p:nvSpPr>
          <p:cNvPr id="65543" name="Rectangle 3"/>
          <p:cNvSpPr txBox="1">
            <a:spLocks noChangeArrowheads="1"/>
          </p:cNvSpPr>
          <p:nvPr/>
        </p:nvSpPr>
        <p:spPr bwMode="auto">
          <a:xfrm>
            <a:off x="228600" y="189865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altLang="ja-JP" sz="4800" b="1">
                <a:latin typeface="Gill Sans" charset="0"/>
                <a:cs typeface="Gill Sans" charset="0"/>
              </a:rPr>
              <a:t>Set of tools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Font typeface="Wingdings" charset="0"/>
              <a:buNone/>
            </a:pPr>
            <a:r>
              <a:rPr lang="en-US" altLang="ja-JP" sz="1500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63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0" y="44450"/>
            <a:ext cx="9820275" cy="2060575"/>
          </a:xfrm>
          <a:prstGeom prst="roundRect">
            <a:avLst/>
          </a:prstGeom>
          <a:solidFill>
            <a:srgbClr val="FFFFFF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79388" y="-174625"/>
            <a:ext cx="9448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4800">
                <a:latin typeface="Gill Sans" charset="0"/>
                <a:cs typeface="Gill Sans" charset="0"/>
              </a:rPr>
              <a:t>Positive psychology </a:t>
            </a:r>
            <a:br>
              <a:rPr lang="en-US" altLang="ja-JP" sz="4800">
                <a:latin typeface="Gill Sans" charset="0"/>
                <a:cs typeface="Gill Sans" charset="0"/>
              </a:rPr>
            </a:br>
            <a:r>
              <a:rPr lang="en-US" altLang="ja-JP" sz="4800">
                <a:latin typeface="Gill Sans" charset="0"/>
                <a:cs typeface="Gill Sans" charset="0"/>
              </a:rPr>
              <a:t>is about finding out what </a:t>
            </a:r>
            <a:r>
              <a:rPr lang="en-US" altLang="ja-JP" sz="4800" b="1">
                <a:latin typeface="Gill Sans" charset="0"/>
                <a:cs typeface="Gill Sans" charset="0"/>
              </a:rPr>
              <a:t>happy, mentally healthy people do.</a:t>
            </a:r>
            <a:endParaRPr lang="en-US" altLang="ja-JP" sz="4800"/>
          </a:p>
        </p:txBody>
      </p:sp>
    </p:spTree>
    <p:extLst>
      <p:ext uri="{BB962C8B-B14F-4D97-AF65-F5344CB8AC3E}">
        <p14:creationId xmlns:p14="http://schemas.microsoft.com/office/powerpoint/2010/main" val="377611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1800"/>
              <a:t>S</a:t>
            </a:r>
            <a:endParaRPr lang="en-US" altLang="ja-JP" sz="1800">
              <a:solidFill>
                <a:schemeClr val="bg1"/>
              </a:solidFill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800"/>
          </a:p>
        </p:txBody>
      </p:sp>
      <p:pic>
        <p:nvPicPr>
          <p:cNvPr id="1741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4124325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-317628588" y="2690813"/>
            <a:ext cx="3266773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>
                <a:solidFill>
                  <a:srgbClr val="FFFF00"/>
                </a:solidFill>
                <a:latin typeface="Gill Sans" charset="0"/>
                <a:cs typeface="Gill Sans" charset="0"/>
              </a:rPr>
              <a:t>Positive </a:t>
            </a:r>
          </a:p>
          <a:p>
            <a:pPr algn="r" eaLnBrk="1" hangingPunct="1"/>
            <a:r>
              <a:rPr lang="en-US" altLang="ja-JP" sz="6000">
                <a:solidFill>
                  <a:srgbClr val="FFFF00"/>
                </a:solidFill>
                <a:latin typeface="Gill Sans" charset="0"/>
                <a:cs typeface="Gill Sans" charset="0"/>
              </a:rPr>
              <a:t>psychology</a:t>
            </a:r>
          </a:p>
          <a:p>
            <a:pPr algn="r" eaLnBrk="1" hangingPunct="1"/>
            <a:r>
              <a:rPr lang="en-US" altLang="ja-JP" sz="6000">
                <a:solidFill>
                  <a:srgbClr val="FFFF00"/>
                </a:solidFill>
                <a:latin typeface="Gill Sans" charset="0"/>
                <a:cs typeface="Gill Sans" charset="0"/>
              </a:rPr>
              <a:t>in the </a:t>
            </a:r>
          </a:p>
          <a:p>
            <a:pPr algn="r" eaLnBrk="1" hangingPunct="1"/>
            <a:r>
              <a:rPr lang="en-US" altLang="ja-JP" sz="6000">
                <a:solidFill>
                  <a:srgbClr val="FFFF00"/>
                </a:solidFill>
                <a:latin typeface="Gill Sans" charset="0"/>
                <a:cs typeface="Gill Sans" charset="0"/>
              </a:rPr>
              <a:t>language classroom</a:t>
            </a:r>
          </a:p>
        </p:txBody>
      </p:sp>
      <p:sp>
        <p:nvSpPr>
          <p:cNvPr id="17415" name="TextBox 14"/>
          <p:cNvSpPr txBox="1">
            <a:spLocks noChangeArrowheads="1"/>
          </p:cNvSpPr>
          <p:nvPr/>
        </p:nvSpPr>
        <p:spPr bwMode="auto">
          <a:xfrm>
            <a:off x="304800" y="400050"/>
            <a:ext cx="8743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7200" b="1" dirty="0">
                <a:solidFill>
                  <a:schemeClr val="bg1"/>
                </a:solidFill>
                <a:latin typeface="Gill Sans" charset="0"/>
                <a:cs typeface="Gill Sans" charset="0"/>
              </a:rPr>
              <a:t>ELT </a:t>
            </a:r>
            <a:r>
              <a:rPr lang="en-US" altLang="ja-JP" sz="7200" dirty="0">
                <a:solidFill>
                  <a:schemeClr val="bg1"/>
                </a:solidFill>
                <a:latin typeface="Gill Sans" charset="0"/>
                <a:cs typeface="Calibri" charset="0"/>
              </a:rPr>
              <a:t> &amp; </a:t>
            </a:r>
            <a:r>
              <a:rPr lang="en-US" altLang="ja-JP" sz="6600" dirty="0">
                <a:solidFill>
                  <a:schemeClr val="bg1"/>
                </a:solidFill>
                <a:latin typeface="Gill Sans" charset="0"/>
                <a:cs typeface="Calibri" charset="0"/>
              </a:rPr>
              <a:t>the science of</a:t>
            </a:r>
          </a:p>
        </p:txBody>
      </p:sp>
    </p:spTree>
    <p:extLst>
      <p:ext uri="{BB962C8B-B14F-4D97-AF65-F5344CB8AC3E}">
        <p14:creationId xmlns:p14="http://schemas.microsoft.com/office/powerpoint/2010/main" val="105218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876800"/>
            <a:ext cx="8229600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  <a:t>How to we</a:t>
            </a:r>
            <a:b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  <a:t>get the </a:t>
            </a:r>
            <a:b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  <a:t>information to</a:t>
            </a:r>
            <a:b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>
                <a:latin typeface="Gill Sans" charset="0"/>
                <a:ea typeface="ＭＳ Ｐゴシック" charset="0"/>
                <a:cs typeface="Gill Sans" charset="0"/>
              </a:rPr>
              <a:t>our students? </a:t>
            </a:r>
          </a:p>
        </p:txBody>
      </p:sp>
      <p:pic>
        <p:nvPicPr>
          <p:cNvPr id="686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 txBox="1">
            <a:spLocks noChangeArrowheads="1"/>
          </p:cNvSpPr>
          <p:nvPr/>
        </p:nvSpPr>
        <p:spPr bwMode="auto">
          <a:xfrm>
            <a:off x="457200" y="228600"/>
            <a:ext cx="777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ja-JP" sz="4400" b="1">
                <a:latin typeface="Gill Sans" charset="0"/>
                <a:cs typeface="Gill Sans" charset="0"/>
              </a:rPr>
              <a:t>Scientists know.</a:t>
            </a:r>
          </a:p>
        </p:txBody>
      </p:sp>
      <p:sp>
        <p:nvSpPr>
          <p:cNvPr id="68612" name="TextBox 9"/>
          <p:cNvSpPr txBox="1">
            <a:spLocks noChangeArrowheads="1"/>
          </p:cNvSpPr>
          <p:nvPr/>
        </p:nvSpPr>
        <p:spPr bwMode="auto">
          <a:xfrm>
            <a:off x="1905000" y="2209800"/>
            <a:ext cx="990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>
                <a:latin typeface="Monotype Sorts" charset="0"/>
                <a:cs typeface="Monotype Sorts" charset="0"/>
              </a:rPr>
              <a:t> </a:t>
            </a:r>
            <a:r>
              <a:rPr lang="en-US" altLang="ja-JP" sz="8800">
                <a:solidFill>
                  <a:srgbClr val="FFFF00"/>
                </a:solidFill>
                <a:latin typeface="Monotype Sorts" charset="0"/>
                <a:cs typeface="Monotype Sorts" charset="0"/>
              </a:rPr>
              <a:t>l</a:t>
            </a:r>
            <a:r>
              <a:rPr lang="en-US" altLang="ja-JP" sz="6600">
                <a:latin typeface="Monotype Sorts" charset="0"/>
                <a:cs typeface="Monotype Sorts" charset="0"/>
              </a:rPr>
              <a:t> </a:t>
            </a:r>
            <a:endParaRPr lang="en-US" altLang="ja-JP" sz="5400"/>
          </a:p>
        </p:txBody>
      </p:sp>
      <p:sp>
        <p:nvSpPr>
          <p:cNvPr id="68613" name="TextBox 10"/>
          <p:cNvSpPr txBox="1">
            <a:spLocks noChangeArrowheads="1"/>
          </p:cNvSpPr>
          <p:nvPr/>
        </p:nvSpPr>
        <p:spPr bwMode="auto">
          <a:xfrm>
            <a:off x="1905000" y="2514600"/>
            <a:ext cx="990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onotype Sorts" charset="0"/>
                <a:cs typeface="Monotype Sorts" charset="0"/>
              </a:rPr>
              <a:t> </a:t>
            </a:r>
            <a:r>
              <a:rPr lang="en-US" altLang="ja-JP" sz="8000">
                <a:latin typeface="Times New Roman" charset="0"/>
                <a:cs typeface="Times New Roman" charset="0"/>
                <a:sym typeface="Wingdings" charset="0"/>
              </a:rPr>
              <a:t></a:t>
            </a:r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297314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Dictation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20900"/>
            <a:ext cx="3886200" cy="1395413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en-US" altLang="ja-JP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kumimoji="0" lang="en-US" altLang="ja-JP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kumimoji="0" lang="ja-JP" altLang="en-US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5529263" y="1771650"/>
            <a:ext cx="3476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cs typeface="Gill Sans" charset="0"/>
              </a:rPr>
              <a:t>If you use </a:t>
            </a:r>
          </a:p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cs typeface="Gill Sans" charset="0"/>
              </a:rPr>
              <a:t>dictation</a:t>
            </a:r>
            <a:r>
              <a:rPr lang="en-US" altLang="ja-JP" sz="4800">
                <a:solidFill>
                  <a:srgbClr val="1E16EB"/>
                </a:solidFill>
                <a:latin typeface="Gill Sans" charset="0"/>
                <a:cs typeface="Gill Sans" charset="0"/>
              </a:rPr>
              <a:t>,</a:t>
            </a:r>
          </a:p>
        </p:txBody>
      </p:sp>
      <p:sp>
        <p:nvSpPr>
          <p:cNvPr id="70660" name="Rectangle 7"/>
          <p:cNvSpPr>
            <a:spLocks noChangeArrowheads="1"/>
          </p:cNvSpPr>
          <p:nvPr/>
        </p:nvSpPr>
        <p:spPr bwMode="auto">
          <a:xfrm flipH="1" flipV="1">
            <a:off x="4676775" y="3597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/>
          <a:p>
            <a:endParaRPr lang="ja-JP" altLang="en-US" sz="3200">
              <a:latin typeface="Palatino" charset="0"/>
            </a:endParaRPr>
          </a:p>
        </p:txBody>
      </p:sp>
      <p:sp>
        <p:nvSpPr>
          <p:cNvPr id="70661" name="Rectangle 8"/>
          <p:cNvSpPr>
            <a:spLocks noChangeArrowheads="1"/>
          </p:cNvSpPr>
          <p:nvPr/>
        </p:nvSpPr>
        <p:spPr bwMode="auto">
          <a:xfrm>
            <a:off x="7267575" y="2254250"/>
            <a:ext cx="200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ja-JP" altLang="en-US" sz="3200">
              <a:latin typeface="Palatino" charset="0"/>
            </a:endParaRP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3708400" y="3800475"/>
            <a:ext cx="54356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cs typeface="Gill Sans" charset="0"/>
              </a:rPr>
              <a:t>does that make </a:t>
            </a:r>
          </a:p>
          <a:p>
            <a:pPr algn="r"/>
            <a:r>
              <a:rPr lang="en-US" altLang="ja-JP" sz="6600">
                <a:solidFill>
                  <a:srgbClr val="1E16EB"/>
                </a:solidFill>
                <a:latin typeface="Gill Sans" charset="0"/>
                <a:cs typeface="Gill Sans" charset="0"/>
              </a:rPr>
              <a:t>you a dictator?</a:t>
            </a:r>
          </a:p>
        </p:txBody>
      </p:sp>
      <p:pic>
        <p:nvPicPr>
          <p:cNvPr id="9421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4734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82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sz="6600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Dictation</a:t>
            </a:r>
            <a:endParaRPr kumimoji="0" lang="en-US" altLang="ja-JP" sz="6600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86000"/>
            <a:ext cx="7924800" cy="4114800"/>
          </a:xfrm>
        </p:spPr>
        <p:txBody>
          <a:bodyPr/>
          <a:lstStyle/>
          <a:p>
            <a:pPr eaLnBrk="1" hangingPunct="1"/>
            <a:r>
              <a:rPr kumimoji="0" lang="en-US" altLang="ja-JP" sz="4800" b="1" i="1">
                <a:latin typeface="Gill Sans" charset="0"/>
                <a:ea typeface="ＭＳ Ｐゴシック" charset="0"/>
                <a:cs typeface="Gill Sans" charset="0"/>
              </a:rPr>
              <a:t>What number?</a:t>
            </a:r>
          </a:p>
          <a:p>
            <a:pPr eaLnBrk="1" hangingPunct="1"/>
            <a:r>
              <a:rPr kumimoji="0" lang="en-US" altLang="ja-JP" sz="4800" b="1" i="1">
                <a:latin typeface="Gill Sans" charset="0"/>
                <a:ea typeface="ＭＳ Ｐゴシック" charset="0"/>
                <a:cs typeface="Gill Sans" charset="0"/>
              </a:rPr>
              <a:t>What</a:t>
            </a:r>
            <a:r>
              <a:rPr kumimoji="0" lang="ja-JP" altLang="en-US" sz="4800" b="1" i="1">
                <a:latin typeface="Gill Sans" charset="0"/>
                <a:ea typeface="ＭＳ Ｐゴシック" charset="0"/>
                <a:cs typeface="Gill Sans" charset="0"/>
              </a:rPr>
              <a:t>’</a:t>
            </a:r>
            <a:r>
              <a:rPr kumimoji="0" lang="en-US" altLang="ja-JP" sz="4800" b="1" i="1">
                <a:latin typeface="Gill Sans" charset="0"/>
                <a:ea typeface="ＭＳ Ｐゴシック" charset="0"/>
                <a:cs typeface="Gill Sans" charset="0"/>
              </a:rPr>
              <a:t>s your sentence?</a:t>
            </a:r>
            <a:endParaRPr kumimoji="0" lang="en-US" altLang="ja-JP" sz="4800">
              <a:latin typeface="Gill Sans" charset="0"/>
              <a:ea typeface="ＭＳ Ｐゴシック" charset="0"/>
              <a:cs typeface="Gill Sans" charset="0"/>
            </a:endParaRPr>
          </a:p>
          <a:p>
            <a:pPr eaLnBrk="1" hangingPunct="1"/>
            <a:r>
              <a:rPr kumimoji="0" lang="en-US" altLang="ja-JP" sz="480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4800" b="1">
                <a:latin typeface="Gill Sans" charset="0"/>
                <a:ea typeface="ＭＳ Ｐゴシック" charset="0"/>
                <a:cs typeface="Gill Sans" charset="0"/>
              </a:rPr>
              <a:t>Write it.</a:t>
            </a:r>
          </a:p>
        </p:txBody>
      </p:sp>
      <p:sp>
        <p:nvSpPr>
          <p:cNvPr id="72707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0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7605"/>
            <a:ext cx="10210800" cy="689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1143000" y="42672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kumimoji="0" lang="en-US" altLang="ja-JP" sz="5600" b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Remember</a:t>
            </a:r>
          </a:p>
          <a:p>
            <a:pPr eaLnBrk="1" hangingPunct="1">
              <a:lnSpc>
                <a:spcPct val="80000"/>
              </a:lnSpc>
            </a:pPr>
            <a:r>
              <a:rPr kumimoji="0" lang="en-US" altLang="ja-JP" sz="5600" b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good things</a:t>
            </a:r>
            <a:endParaRPr kumimoji="0" lang="en-US" altLang="ja-JP" sz="27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7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0" y="12192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4267200" y="0"/>
            <a:ext cx="48768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76804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1148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r" eaLnBrk="1" hangingPunct="1"/>
            <a:r>
              <a:rPr kumimoji="0" lang="en-US" altLang="ja-JP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Say, </a:t>
            </a:r>
          </a:p>
          <a:p>
            <a:pPr algn="r" eaLnBrk="1" hangingPunct="1"/>
            <a:r>
              <a:rPr kumimoji="0" lang="ja-JP" altLang="en-US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thank you.</a:t>
            </a:r>
            <a:r>
              <a:rPr kumimoji="0" lang="ja-JP" altLang="en-US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endParaRPr kumimoji="0" lang="ja-JP" altLang="en-US" sz="600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3800" y="1143000"/>
            <a:ext cx="7772400" cy="1143000"/>
          </a:xfrm>
        </p:spPr>
        <p:txBody>
          <a:bodyPr/>
          <a:lstStyle/>
          <a:p>
            <a:pPr algn="r"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 dirty="0">
              <a:latin typeface="Calibri" charset="0"/>
            </a:endParaRP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1143000" y="426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Do kind </a:t>
            </a:r>
            <a:br>
              <a:rPr lang="en-US" altLang="ja-JP" sz="6000" b="1">
                <a:solidFill>
                  <a:srgbClr val="FFFF00"/>
                </a:solidFill>
                <a:latin typeface="Gill Sans" charset="0"/>
              </a:rPr>
            </a:br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things</a:t>
            </a:r>
            <a:endParaRPr lang="en-US" altLang="ja-JP" sz="60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9400" y="3505200"/>
            <a:ext cx="609600" cy="6858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9050" y="1173163"/>
            <a:ext cx="1000125" cy="812800"/>
          </a:xfrm>
          <a:custGeom>
            <a:avLst/>
            <a:gdLst>
              <a:gd name="connsiteX0" fmla="*/ 0 w 1000500"/>
              <a:gd name="connsiteY0" fmla="*/ 288657 h 812209"/>
              <a:gd name="connsiteX1" fmla="*/ 307846 w 1000500"/>
              <a:gd name="connsiteY1" fmla="*/ 0 h 812209"/>
              <a:gd name="connsiteX2" fmla="*/ 538731 w 1000500"/>
              <a:gd name="connsiteY2" fmla="*/ 19244 h 812209"/>
              <a:gd name="connsiteX3" fmla="*/ 1000500 w 1000500"/>
              <a:gd name="connsiteY3" fmla="*/ 519582 h 812209"/>
              <a:gd name="connsiteX4" fmla="*/ 769616 w 1000500"/>
              <a:gd name="connsiteY4" fmla="*/ 692776 h 812209"/>
              <a:gd name="connsiteX5" fmla="*/ 384808 w 1000500"/>
              <a:gd name="connsiteY5" fmla="*/ 654289 h 812209"/>
              <a:gd name="connsiteX6" fmla="*/ 269365 w 1000500"/>
              <a:gd name="connsiteY6" fmla="*/ 808239 h 812209"/>
              <a:gd name="connsiteX7" fmla="*/ 0 w 1000500"/>
              <a:gd name="connsiteY7" fmla="*/ 288657 h 8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500" h="812209">
                <a:moveTo>
                  <a:pt x="0" y="288657"/>
                </a:moveTo>
                <a:lnTo>
                  <a:pt x="307846" y="0"/>
                </a:lnTo>
                <a:lnTo>
                  <a:pt x="538731" y="19244"/>
                </a:lnTo>
                <a:lnTo>
                  <a:pt x="1000500" y="519582"/>
                </a:lnTo>
                <a:cubicBezTo>
                  <a:pt x="764688" y="716127"/>
                  <a:pt x="769616" y="812209"/>
                  <a:pt x="769616" y="692776"/>
                </a:cubicBezTo>
                <a:lnTo>
                  <a:pt x="384808" y="654289"/>
                </a:lnTo>
                <a:lnTo>
                  <a:pt x="269365" y="808239"/>
                </a:lnTo>
                <a:lnTo>
                  <a:pt x="0" y="28865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31900" y="2078038"/>
            <a:ext cx="673100" cy="327025"/>
          </a:xfrm>
          <a:custGeom>
            <a:avLst/>
            <a:gdLst>
              <a:gd name="connsiteX0" fmla="*/ 0 w 673414"/>
              <a:gd name="connsiteY0" fmla="*/ 327144 h 327144"/>
              <a:gd name="connsiteX1" fmla="*/ 269365 w 673414"/>
              <a:gd name="connsiteY1" fmla="*/ 0 h 327144"/>
              <a:gd name="connsiteX2" fmla="*/ 673414 w 673414"/>
              <a:gd name="connsiteY2" fmla="*/ 327144 h 327144"/>
              <a:gd name="connsiteX3" fmla="*/ 0 w 673414"/>
              <a:gd name="connsiteY3" fmla="*/ 327144 h 32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414" h="327144">
                <a:moveTo>
                  <a:pt x="0" y="327144"/>
                </a:moveTo>
                <a:lnTo>
                  <a:pt x="269365" y="0"/>
                </a:lnTo>
                <a:lnTo>
                  <a:pt x="673414" y="327144"/>
                </a:lnTo>
                <a:lnTo>
                  <a:pt x="0" y="32714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7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191000" y="1524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61913"/>
            <a:ext cx="103632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0" y="4191000"/>
            <a:ext cx="1059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6000" b="1">
                <a:latin typeface="Gill Sans" charset="0"/>
              </a:rPr>
              <a:t>Friends </a:t>
            </a:r>
            <a:br>
              <a:rPr lang="en-US" altLang="ja-JP" sz="6000" b="1">
                <a:latin typeface="Gill Sans" charset="0"/>
              </a:rPr>
            </a:br>
            <a:r>
              <a:rPr lang="en-US" altLang="ja-JP" sz="6000" b="1">
                <a:latin typeface="Gill Sans" charset="0"/>
              </a:rPr>
              <a:t>&amp; family</a:t>
            </a:r>
            <a:endParaRPr lang="en-US" altLang="ja-JP" sz="60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0" y="20574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6200" b="1">
                <a:latin typeface="Gill Sans" charset="0"/>
                <a:ea typeface="ＭＳ Ｐゴシック" charset="0"/>
                <a:cs typeface="ＭＳ Ｐゴシック" charset="0"/>
              </a:rPr>
              <a:t>Forgive</a:t>
            </a:r>
            <a:endParaRPr kumimoji="0" lang="en-US" altLang="ja-JP" sz="29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-1066800" y="5410200"/>
            <a:ext cx="6400800" cy="1752600"/>
          </a:xfrm>
        </p:spPr>
        <p:txBody>
          <a:bodyPr/>
          <a:lstStyle/>
          <a:p>
            <a:pPr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Forgive</a:t>
            </a:r>
            <a:endParaRPr kumimoji="0" lang="en-US" altLang="ja-JP" sz="60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0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1219200" y="426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Stay </a:t>
            </a:r>
            <a:br>
              <a:rPr lang="en-US" altLang="ja-JP" sz="6000" b="1">
                <a:solidFill>
                  <a:srgbClr val="FFFF00"/>
                </a:solidFill>
                <a:latin typeface="Gill Sans" charset="0"/>
              </a:rPr>
            </a:br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healthy</a:t>
            </a:r>
            <a:endParaRPr lang="en-US" altLang="ja-JP" sz="600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3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962400"/>
            <a:ext cx="6400800" cy="1752600"/>
          </a:xfrm>
        </p:spPr>
        <p:txBody>
          <a:bodyPr>
            <a:normAutofit lnSpcReduction="10000"/>
          </a:bodyPr>
          <a:lstStyle/>
          <a:p>
            <a:pPr algn="l"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Notice good things</a:t>
            </a:r>
            <a:endParaRPr kumimoji="0" lang="en-US" altLang="ja-JP" sz="60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8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736600" y="1828800"/>
            <a:ext cx="4292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solidFill>
                  <a:srgbClr val="FFFFFF"/>
                </a:solidFill>
                <a:latin typeface="Gill Sans" charset="0"/>
                <a:cs typeface="Gill Sans" charset="0"/>
              </a:rPr>
              <a:t>Educational</a:t>
            </a:r>
          </a:p>
          <a:p>
            <a:pPr eaLnBrk="1" hangingPunct="1"/>
            <a:r>
              <a:rPr lang="en-US" altLang="ja-JP" sz="5400" b="1">
                <a:solidFill>
                  <a:srgbClr val="FFFFFF"/>
                </a:solidFill>
                <a:latin typeface="Gill Sans" charset="0"/>
                <a:cs typeface="Gill Sans" charset="0"/>
              </a:rPr>
              <a:t>psychology</a:t>
            </a:r>
          </a:p>
        </p:txBody>
      </p:sp>
    </p:spTree>
    <p:extLst>
      <p:ext uri="{BB962C8B-B14F-4D97-AF65-F5344CB8AC3E}">
        <p14:creationId xmlns:p14="http://schemas.microsoft.com/office/powerpoint/2010/main" val="82559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90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9829800" cy="175260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Deal </a:t>
            </a:r>
          </a:p>
          <a:p>
            <a:pPr algn="l"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with problems</a:t>
            </a:r>
            <a:endParaRPr kumimoji="0" lang="en-US" altLang="ja-JP" sz="60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801789" y="5668410"/>
            <a:ext cx="1728686" cy="1301350"/>
          </a:xfrm>
          <a:custGeom>
            <a:avLst/>
            <a:gdLst>
              <a:gd name="connsiteX0" fmla="*/ 21171 w 1728686"/>
              <a:gd name="connsiteY0" fmla="*/ 1189590 h 1301350"/>
              <a:gd name="connsiteX1" fmla="*/ 21171 w 1728686"/>
              <a:gd name="connsiteY1" fmla="*/ 1189590 h 1301350"/>
              <a:gd name="connsiteX2" fmla="*/ 31331 w 1728686"/>
              <a:gd name="connsiteY2" fmla="*/ 1087990 h 1301350"/>
              <a:gd name="connsiteX3" fmla="*/ 51651 w 1728686"/>
              <a:gd name="connsiteY3" fmla="*/ 1027030 h 1301350"/>
              <a:gd name="connsiteX4" fmla="*/ 71971 w 1728686"/>
              <a:gd name="connsiteY4" fmla="*/ 945750 h 1301350"/>
              <a:gd name="connsiteX5" fmla="*/ 112611 w 1728686"/>
              <a:gd name="connsiteY5" fmla="*/ 854310 h 1301350"/>
              <a:gd name="connsiteX6" fmla="*/ 132931 w 1728686"/>
              <a:gd name="connsiteY6" fmla="*/ 783190 h 1301350"/>
              <a:gd name="connsiteX7" fmla="*/ 143091 w 1728686"/>
              <a:gd name="connsiteY7" fmla="*/ 752710 h 1301350"/>
              <a:gd name="connsiteX8" fmla="*/ 173571 w 1728686"/>
              <a:gd name="connsiteY8" fmla="*/ 722230 h 1301350"/>
              <a:gd name="connsiteX9" fmla="*/ 204051 w 1728686"/>
              <a:gd name="connsiteY9" fmla="*/ 651110 h 1301350"/>
              <a:gd name="connsiteX10" fmla="*/ 214211 w 1728686"/>
              <a:gd name="connsiteY10" fmla="*/ 620630 h 1301350"/>
              <a:gd name="connsiteX11" fmla="*/ 244691 w 1728686"/>
              <a:gd name="connsiteY11" fmla="*/ 600310 h 1301350"/>
              <a:gd name="connsiteX12" fmla="*/ 275171 w 1728686"/>
              <a:gd name="connsiteY12" fmla="*/ 539350 h 1301350"/>
              <a:gd name="connsiteX13" fmla="*/ 295491 w 1728686"/>
              <a:gd name="connsiteY13" fmla="*/ 478390 h 1301350"/>
              <a:gd name="connsiteX14" fmla="*/ 336131 w 1728686"/>
              <a:gd name="connsiteY14" fmla="*/ 417430 h 1301350"/>
              <a:gd name="connsiteX15" fmla="*/ 386931 w 1728686"/>
              <a:gd name="connsiteY15" fmla="*/ 325990 h 1301350"/>
              <a:gd name="connsiteX16" fmla="*/ 407251 w 1728686"/>
              <a:gd name="connsiteY16" fmla="*/ 295510 h 1301350"/>
              <a:gd name="connsiteX17" fmla="*/ 437731 w 1728686"/>
              <a:gd name="connsiteY17" fmla="*/ 275190 h 1301350"/>
              <a:gd name="connsiteX18" fmla="*/ 468211 w 1728686"/>
              <a:gd name="connsiteY18" fmla="*/ 214230 h 1301350"/>
              <a:gd name="connsiteX19" fmla="*/ 519011 w 1728686"/>
              <a:gd name="connsiteY19" fmla="*/ 122790 h 1301350"/>
              <a:gd name="connsiteX20" fmla="*/ 579971 w 1728686"/>
              <a:gd name="connsiteY20" fmla="*/ 82150 h 1301350"/>
              <a:gd name="connsiteX21" fmla="*/ 610451 w 1728686"/>
              <a:gd name="connsiteY21" fmla="*/ 61830 h 1301350"/>
              <a:gd name="connsiteX22" fmla="*/ 691731 w 1728686"/>
              <a:gd name="connsiteY22" fmla="*/ 41510 h 1301350"/>
              <a:gd name="connsiteX23" fmla="*/ 752691 w 1728686"/>
              <a:gd name="connsiteY23" fmla="*/ 21190 h 1301350"/>
              <a:gd name="connsiteX24" fmla="*/ 894931 w 1728686"/>
              <a:gd name="connsiteY24" fmla="*/ 11030 h 1301350"/>
              <a:gd name="connsiteX25" fmla="*/ 925411 w 1728686"/>
              <a:gd name="connsiteY25" fmla="*/ 870 h 1301350"/>
              <a:gd name="connsiteX26" fmla="*/ 945731 w 1728686"/>
              <a:gd name="connsiteY26" fmla="*/ 31350 h 1301350"/>
              <a:gd name="connsiteX27" fmla="*/ 1006691 w 1728686"/>
              <a:gd name="connsiteY27" fmla="*/ 71990 h 1301350"/>
              <a:gd name="connsiteX28" fmla="*/ 1037171 w 1728686"/>
              <a:gd name="connsiteY28" fmla="*/ 102470 h 1301350"/>
              <a:gd name="connsiteX29" fmla="*/ 1077811 w 1728686"/>
              <a:gd name="connsiteY29" fmla="*/ 153270 h 1301350"/>
              <a:gd name="connsiteX30" fmla="*/ 1148931 w 1728686"/>
              <a:gd name="connsiteY30" fmla="*/ 234550 h 1301350"/>
              <a:gd name="connsiteX31" fmla="*/ 1179411 w 1728686"/>
              <a:gd name="connsiteY31" fmla="*/ 295510 h 1301350"/>
              <a:gd name="connsiteX32" fmla="*/ 1209891 w 1728686"/>
              <a:gd name="connsiteY32" fmla="*/ 356470 h 1301350"/>
              <a:gd name="connsiteX33" fmla="*/ 1240371 w 1728686"/>
              <a:gd name="connsiteY33" fmla="*/ 366630 h 1301350"/>
              <a:gd name="connsiteX34" fmla="*/ 1260691 w 1728686"/>
              <a:gd name="connsiteY34" fmla="*/ 397110 h 1301350"/>
              <a:gd name="connsiteX35" fmla="*/ 1311491 w 1728686"/>
              <a:gd name="connsiteY35" fmla="*/ 447910 h 1301350"/>
              <a:gd name="connsiteX36" fmla="*/ 1352131 w 1728686"/>
              <a:gd name="connsiteY36" fmla="*/ 539350 h 1301350"/>
              <a:gd name="connsiteX37" fmla="*/ 1382611 w 1728686"/>
              <a:gd name="connsiteY37" fmla="*/ 559670 h 1301350"/>
              <a:gd name="connsiteX38" fmla="*/ 1413091 w 1728686"/>
              <a:gd name="connsiteY38" fmla="*/ 620630 h 1301350"/>
              <a:gd name="connsiteX39" fmla="*/ 1443571 w 1728686"/>
              <a:gd name="connsiteY39" fmla="*/ 630790 h 1301350"/>
              <a:gd name="connsiteX40" fmla="*/ 1474051 w 1728686"/>
              <a:gd name="connsiteY40" fmla="*/ 732390 h 1301350"/>
              <a:gd name="connsiteX41" fmla="*/ 1545171 w 1728686"/>
              <a:gd name="connsiteY41" fmla="*/ 823830 h 1301350"/>
              <a:gd name="connsiteX42" fmla="*/ 1565491 w 1728686"/>
              <a:gd name="connsiteY42" fmla="*/ 894950 h 1301350"/>
              <a:gd name="connsiteX43" fmla="*/ 1585811 w 1728686"/>
              <a:gd name="connsiteY43" fmla="*/ 925430 h 1301350"/>
              <a:gd name="connsiteX44" fmla="*/ 1595971 w 1728686"/>
              <a:gd name="connsiteY44" fmla="*/ 976230 h 1301350"/>
              <a:gd name="connsiteX45" fmla="*/ 1606131 w 1728686"/>
              <a:gd name="connsiteY45" fmla="*/ 1006710 h 1301350"/>
              <a:gd name="connsiteX46" fmla="*/ 1636611 w 1728686"/>
              <a:gd name="connsiteY46" fmla="*/ 1016870 h 1301350"/>
              <a:gd name="connsiteX47" fmla="*/ 1646771 w 1728686"/>
              <a:gd name="connsiteY47" fmla="*/ 1047350 h 1301350"/>
              <a:gd name="connsiteX48" fmla="*/ 1677251 w 1728686"/>
              <a:gd name="connsiteY48" fmla="*/ 1067670 h 1301350"/>
              <a:gd name="connsiteX49" fmla="*/ 1697571 w 1728686"/>
              <a:gd name="connsiteY49" fmla="*/ 1098150 h 1301350"/>
              <a:gd name="connsiteX50" fmla="*/ 1707731 w 1728686"/>
              <a:gd name="connsiteY50" fmla="*/ 1138790 h 1301350"/>
              <a:gd name="connsiteX51" fmla="*/ 1728051 w 1728686"/>
              <a:gd name="connsiteY51" fmla="*/ 1169270 h 1301350"/>
              <a:gd name="connsiteX52" fmla="*/ 1717891 w 1728686"/>
              <a:gd name="connsiteY52" fmla="*/ 1199750 h 1301350"/>
              <a:gd name="connsiteX53" fmla="*/ 1535011 w 1728686"/>
              <a:gd name="connsiteY53" fmla="*/ 1209910 h 1301350"/>
              <a:gd name="connsiteX54" fmla="*/ 1352131 w 1728686"/>
              <a:gd name="connsiteY54" fmla="*/ 1230230 h 1301350"/>
              <a:gd name="connsiteX55" fmla="*/ 1240371 w 1728686"/>
              <a:gd name="connsiteY55" fmla="*/ 1260710 h 1301350"/>
              <a:gd name="connsiteX56" fmla="*/ 945731 w 1728686"/>
              <a:gd name="connsiteY56" fmla="*/ 1270870 h 1301350"/>
              <a:gd name="connsiteX57" fmla="*/ 884771 w 1728686"/>
              <a:gd name="connsiteY57" fmla="*/ 1281030 h 1301350"/>
              <a:gd name="connsiteX58" fmla="*/ 844131 w 1728686"/>
              <a:gd name="connsiteY58" fmla="*/ 1291190 h 1301350"/>
              <a:gd name="connsiteX59" fmla="*/ 590131 w 1728686"/>
              <a:gd name="connsiteY59" fmla="*/ 1301350 h 1301350"/>
              <a:gd name="connsiteX60" fmla="*/ 173571 w 1728686"/>
              <a:gd name="connsiteY60" fmla="*/ 1291190 h 1301350"/>
              <a:gd name="connsiteX61" fmla="*/ 102451 w 1728686"/>
              <a:gd name="connsiteY61" fmla="*/ 1281030 h 1301350"/>
              <a:gd name="connsiteX62" fmla="*/ 71971 w 1728686"/>
              <a:gd name="connsiteY62" fmla="*/ 1260710 h 1301350"/>
              <a:gd name="connsiteX63" fmla="*/ 31331 w 1728686"/>
              <a:gd name="connsiteY63" fmla="*/ 1240390 h 1301350"/>
              <a:gd name="connsiteX64" fmla="*/ 851 w 1728686"/>
              <a:gd name="connsiteY64" fmla="*/ 1179430 h 1301350"/>
              <a:gd name="connsiteX65" fmla="*/ 851 w 1728686"/>
              <a:gd name="connsiteY65" fmla="*/ 1138790 h 1301350"/>
              <a:gd name="connsiteX66" fmla="*/ 122771 w 1728686"/>
              <a:gd name="connsiteY66" fmla="*/ 1128630 h 130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28686" h="1301350">
                <a:moveTo>
                  <a:pt x="21171" y="1189590"/>
                </a:moveTo>
                <a:lnTo>
                  <a:pt x="21171" y="1189590"/>
                </a:lnTo>
                <a:cubicBezTo>
                  <a:pt x="24558" y="1155723"/>
                  <a:pt x="25059" y="1121443"/>
                  <a:pt x="31331" y="1087990"/>
                </a:cubicBezTo>
                <a:cubicBezTo>
                  <a:pt x="35278" y="1066938"/>
                  <a:pt x="47450" y="1048033"/>
                  <a:pt x="51651" y="1027030"/>
                </a:cubicBezTo>
                <a:cubicBezTo>
                  <a:pt x="55515" y="1007708"/>
                  <a:pt x="61557" y="966578"/>
                  <a:pt x="71971" y="945750"/>
                </a:cubicBezTo>
                <a:cubicBezTo>
                  <a:pt x="120273" y="849146"/>
                  <a:pt x="60187" y="1011581"/>
                  <a:pt x="112611" y="854310"/>
                </a:cubicBezTo>
                <a:cubicBezTo>
                  <a:pt x="136971" y="781229"/>
                  <a:pt x="107416" y="872492"/>
                  <a:pt x="132931" y="783190"/>
                </a:cubicBezTo>
                <a:cubicBezTo>
                  <a:pt x="135873" y="772892"/>
                  <a:pt x="137150" y="761621"/>
                  <a:pt x="143091" y="752710"/>
                </a:cubicBezTo>
                <a:cubicBezTo>
                  <a:pt x="151061" y="740755"/>
                  <a:pt x="163411" y="732390"/>
                  <a:pt x="173571" y="722230"/>
                </a:cubicBezTo>
                <a:cubicBezTo>
                  <a:pt x="194716" y="637650"/>
                  <a:pt x="168969" y="721274"/>
                  <a:pt x="204051" y="651110"/>
                </a:cubicBezTo>
                <a:cubicBezTo>
                  <a:pt x="208840" y="641531"/>
                  <a:pt x="207521" y="628993"/>
                  <a:pt x="214211" y="620630"/>
                </a:cubicBezTo>
                <a:cubicBezTo>
                  <a:pt x="221839" y="611095"/>
                  <a:pt x="234531" y="607083"/>
                  <a:pt x="244691" y="600310"/>
                </a:cubicBezTo>
                <a:cubicBezTo>
                  <a:pt x="281744" y="489150"/>
                  <a:pt x="222650" y="657523"/>
                  <a:pt x="275171" y="539350"/>
                </a:cubicBezTo>
                <a:cubicBezTo>
                  <a:pt x="283870" y="519777"/>
                  <a:pt x="283610" y="496212"/>
                  <a:pt x="295491" y="478390"/>
                </a:cubicBezTo>
                <a:cubicBezTo>
                  <a:pt x="309038" y="458070"/>
                  <a:pt x="328408" y="440598"/>
                  <a:pt x="336131" y="417430"/>
                </a:cubicBezTo>
                <a:cubicBezTo>
                  <a:pt x="354014" y="363782"/>
                  <a:pt x="340350" y="395861"/>
                  <a:pt x="386931" y="325990"/>
                </a:cubicBezTo>
                <a:cubicBezTo>
                  <a:pt x="393704" y="315830"/>
                  <a:pt x="397091" y="302283"/>
                  <a:pt x="407251" y="295510"/>
                </a:cubicBezTo>
                <a:lnTo>
                  <a:pt x="437731" y="275190"/>
                </a:lnTo>
                <a:cubicBezTo>
                  <a:pt x="463268" y="198578"/>
                  <a:pt x="428820" y="293012"/>
                  <a:pt x="468211" y="214230"/>
                </a:cubicBezTo>
                <a:cubicBezTo>
                  <a:pt x="486739" y="177174"/>
                  <a:pt x="470959" y="154825"/>
                  <a:pt x="519011" y="122790"/>
                </a:cubicBezTo>
                <a:lnTo>
                  <a:pt x="579971" y="82150"/>
                </a:lnTo>
                <a:cubicBezTo>
                  <a:pt x="590131" y="75377"/>
                  <a:pt x="598867" y="65691"/>
                  <a:pt x="610451" y="61830"/>
                </a:cubicBezTo>
                <a:cubicBezTo>
                  <a:pt x="702935" y="31002"/>
                  <a:pt x="556867" y="78291"/>
                  <a:pt x="691731" y="41510"/>
                </a:cubicBezTo>
                <a:cubicBezTo>
                  <a:pt x="712395" y="35874"/>
                  <a:pt x="731326" y="22716"/>
                  <a:pt x="752691" y="21190"/>
                </a:cubicBezTo>
                <a:lnTo>
                  <a:pt x="894931" y="11030"/>
                </a:lnTo>
                <a:cubicBezTo>
                  <a:pt x="905091" y="7643"/>
                  <a:pt x="915467" y="-3107"/>
                  <a:pt x="925411" y="870"/>
                </a:cubicBezTo>
                <a:cubicBezTo>
                  <a:pt x="936748" y="5405"/>
                  <a:pt x="936541" y="23309"/>
                  <a:pt x="945731" y="31350"/>
                </a:cubicBezTo>
                <a:cubicBezTo>
                  <a:pt x="964110" y="47432"/>
                  <a:pt x="989422" y="54721"/>
                  <a:pt x="1006691" y="71990"/>
                </a:cubicBezTo>
                <a:lnTo>
                  <a:pt x="1037171" y="102470"/>
                </a:lnTo>
                <a:cubicBezTo>
                  <a:pt x="1060051" y="171110"/>
                  <a:pt x="1028320" y="96709"/>
                  <a:pt x="1077811" y="153270"/>
                </a:cubicBezTo>
                <a:cubicBezTo>
                  <a:pt x="1160784" y="248097"/>
                  <a:pt x="1080351" y="188830"/>
                  <a:pt x="1148931" y="234550"/>
                </a:cubicBezTo>
                <a:cubicBezTo>
                  <a:pt x="1174468" y="311162"/>
                  <a:pt x="1140020" y="216728"/>
                  <a:pt x="1179411" y="295510"/>
                </a:cubicBezTo>
                <a:cubicBezTo>
                  <a:pt x="1191682" y="320051"/>
                  <a:pt x="1185627" y="337059"/>
                  <a:pt x="1209891" y="356470"/>
                </a:cubicBezTo>
                <a:cubicBezTo>
                  <a:pt x="1218254" y="363160"/>
                  <a:pt x="1230211" y="363243"/>
                  <a:pt x="1240371" y="366630"/>
                </a:cubicBezTo>
                <a:cubicBezTo>
                  <a:pt x="1247144" y="376790"/>
                  <a:pt x="1252057" y="388476"/>
                  <a:pt x="1260691" y="397110"/>
                </a:cubicBezTo>
                <a:cubicBezTo>
                  <a:pt x="1295912" y="432331"/>
                  <a:pt x="1289816" y="399142"/>
                  <a:pt x="1311491" y="447910"/>
                </a:cubicBezTo>
                <a:cubicBezTo>
                  <a:pt x="1327587" y="484127"/>
                  <a:pt x="1324539" y="511758"/>
                  <a:pt x="1352131" y="539350"/>
                </a:cubicBezTo>
                <a:cubicBezTo>
                  <a:pt x="1360765" y="547984"/>
                  <a:pt x="1372451" y="552897"/>
                  <a:pt x="1382611" y="559670"/>
                </a:cubicBezTo>
                <a:cubicBezTo>
                  <a:pt x="1389304" y="579749"/>
                  <a:pt x="1395186" y="606306"/>
                  <a:pt x="1413091" y="620630"/>
                </a:cubicBezTo>
                <a:cubicBezTo>
                  <a:pt x="1421454" y="627320"/>
                  <a:pt x="1433411" y="627403"/>
                  <a:pt x="1443571" y="630790"/>
                </a:cubicBezTo>
                <a:cubicBezTo>
                  <a:pt x="1449250" y="653508"/>
                  <a:pt x="1464157" y="717549"/>
                  <a:pt x="1474051" y="732390"/>
                </a:cubicBezTo>
                <a:cubicBezTo>
                  <a:pt x="1522661" y="805305"/>
                  <a:pt x="1497422" y="776081"/>
                  <a:pt x="1545171" y="823830"/>
                </a:cubicBezTo>
                <a:cubicBezTo>
                  <a:pt x="1548426" y="836851"/>
                  <a:pt x="1558203" y="880374"/>
                  <a:pt x="1565491" y="894950"/>
                </a:cubicBezTo>
                <a:cubicBezTo>
                  <a:pt x="1570952" y="905872"/>
                  <a:pt x="1579038" y="915270"/>
                  <a:pt x="1585811" y="925430"/>
                </a:cubicBezTo>
                <a:cubicBezTo>
                  <a:pt x="1589198" y="942363"/>
                  <a:pt x="1591783" y="959477"/>
                  <a:pt x="1595971" y="976230"/>
                </a:cubicBezTo>
                <a:cubicBezTo>
                  <a:pt x="1598568" y="986620"/>
                  <a:pt x="1598558" y="999137"/>
                  <a:pt x="1606131" y="1006710"/>
                </a:cubicBezTo>
                <a:cubicBezTo>
                  <a:pt x="1613704" y="1014283"/>
                  <a:pt x="1626451" y="1013483"/>
                  <a:pt x="1636611" y="1016870"/>
                </a:cubicBezTo>
                <a:cubicBezTo>
                  <a:pt x="1639998" y="1027030"/>
                  <a:pt x="1640081" y="1038987"/>
                  <a:pt x="1646771" y="1047350"/>
                </a:cubicBezTo>
                <a:cubicBezTo>
                  <a:pt x="1654399" y="1056885"/>
                  <a:pt x="1668617" y="1059036"/>
                  <a:pt x="1677251" y="1067670"/>
                </a:cubicBezTo>
                <a:cubicBezTo>
                  <a:pt x="1685885" y="1076304"/>
                  <a:pt x="1690798" y="1087990"/>
                  <a:pt x="1697571" y="1098150"/>
                </a:cubicBezTo>
                <a:cubicBezTo>
                  <a:pt x="1700958" y="1111697"/>
                  <a:pt x="1702230" y="1125955"/>
                  <a:pt x="1707731" y="1138790"/>
                </a:cubicBezTo>
                <a:cubicBezTo>
                  <a:pt x="1712541" y="1150013"/>
                  <a:pt x="1726044" y="1157225"/>
                  <a:pt x="1728051" y="1169270"/>
                </a:cubicBezTo>
                <a:cubicBezTo>
                  <a:pt x="1729812" y="1179834"/>
                  <a:pt x="1728371" y="1197544"/>
                  <a:pt x="1717891" y="1199750"/>
                </a:cubicBezTo>
                <a:cubicBezTo>
                  <a:pt x="1658147" y="1212328"/>
                  <a:pt x="1595971" y="1206523"/>
                  <a:pt x="1535011" y="1209910"/>
                </a:cubicBezTo>
                <a:cubicBezTo>
                  <a:pt x="1440638" y="1241368"/>
                  <a:pt x="1589347" y="1194648"/>
                  <a:pt x="1352131" y="1230230"/>
                </a:cubicBezTo>
                <a:cubicBezTo>
                  <a:pt x="1176380" y="1256593"/>
                  <a:pt x="1438853" y="1249368"/>
                  <a:pt x="1240371" y="1260710"/>
                </a:cubicBezTo>
                <a:cubicBezTo>
                  <a:pt x="1142259" y="1266316"/>
                  <a:pt x="1043944" y="1267483"/>
                  <a:pt x="945731" y="1270870"/>
                </a:cubicBezTo>
                <a:cubicBezTo>
                  <a:pt x="925411" y="1274257"/>
                  <a:pt x="904971" y="1276990"/>
                  <a:pt x="884771" y="1281030"/>
                </a:cubicBezTo>
                <a:cubicBezTo>
                  <a:pt x="871079" y="1283768"/>
                  <a:pt x="858061" y="1290229"/>
                  <a:pt x="844131" y="1291190"/>
                </a:cubicBezTo>
                <a:cubicBezTo>
                  <a:pt x="759597" y="1297020"/>
                  <a:pt x="674798" y="1297963"/>
                  <a:pt x="590131" y="1301350"/>
                </a:cubicBezTo>
                <a:lnTo>
                  <a:pt x="173571" y="1291190"/>
                </a:lnTo>
                <a:cubicBezTo>
                  <a:pt x="149644" y="1290193"/>
                  <a:pt x="125388" y="1287911"/>
                  <a:pt x="102451" y="1281030"/>
                </a:cubicBezTo>
                <a:cubicBezTo>
                  <a:pt x="90755" y="1277521"/>
                  <a:pt x="82573" y="1266768"/>
                  <a:pt x="71971" y="1260710"/>
                </a:cubicBezTo>
                <a:cubicBezTo>
                  <a:pt x="58821" y="1253196"/>
                  <a:pt x="44878" y="1247163"/>
                  <a:pt x="31331" y="1240390"/>
                </a:cubicBezTo>
                <a:cubicBezTo>
                  <a:pt x="16697" y="1218439"/>
                  <a:pt x="4675" y="1206198"/>
                  <a:pt x="851" y="1179430"/>
                </a:cubicBezTo>
                <a:cubicBezTo>
                  <a:pt x="-1065" y="1166019"/>
                  <a:pt x="851" y="1152337"/>
                  <a:pt x="851" y="1138790"/>
                </a:cubicBezTo>
                <a:lnTo>
                  <a:pt x="122771" y="1128630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466080" y="3809301"/>
            <a:ext cx="3332480" cy="2154619"/>
          </a:xfrm>
          <a:custGeom>
            <a:avLst/>
            <a:gdLst>
              <a:gd name="connsiteX0" fmla="*/ 1168400 w 3332480"/>
              <a:gd name="connsiteY0" fmla="*/ 2154619 h 2154619"/>
              <a:gd name="connsiteX1" fmla="*/ 1168400 w 3332480"/>
              <a:gd name="connsiteY1" fmla="*/ 2154619 h 2154619"/>
              <a:gd name="connsiteX2" fmla="*/ 1076960 w 3332480"/>
              <a:gd name="connsiteY2" fmla="*/ 2124139 h 2154619"/>
              <a:gd name="connsiteX3" fmla="*/ 1026160 w 3332480"/>
              <a:gd name="connsiteY3" fmla="*/ 2073339 h 2154619"/>
              <a:gd name="connsiteX4" fmla="*/ 995680 w 3332480"/>
              <a:gd name="connsiteY4" fmla="*/ 2063179 h 2154619"/>
              <a:gd name="connsiteX5" fmla="*/ 965200 w 3332480"/>
              <a:gd name="connsiteY5" fmla="*/ 2032699 h 2154619"/>
              <a:gd name="connsiteX6" fmla="*/ 934720 w 3332480"/>
              <a:gd name="connsiteY6" fmla="*/ 1992059 h 2154619"/>
              <a:gd name="connsiteX7" fmla="*/ 914400 w 3332480"/>
              <a:gd name="connsiteY7" fmla="*/ 1961579 h 2154619"/>
              <a:gd name="connsiteX8" fmla="*/ 853440 w 3332480"/>
              <a:gd name="connsiteY8" fmla="*/ 1910779 h 2154619"/>
              <a:gd name="connsiteX9" fmla="*/ 792480 w 3332480"/>
              <a:gd name="connsiteY9" fmla="*/ 1859979 h 2154619"/>
              <a:gd name="connsiteX10" fmla="*/ 782320 w 3332480"/>
              <a:gd name="connsiteY10" fmla="*/ 1829499 h 2154619"/>
              <a:gd name="connsiteX11" fmla="*/ 751840 w 3332480"/>
              <a:gd name="connsiteY11" fmla="*/ 1819339 h 2154619"/>
              <a:gd name="connsiteX12" fmla="*/ 721360 w 3332480"/>
              <a:gd name="connsiteY12" fmla="*/ 1707579 h 2154619"/>
              <a:gd name="connsiteX13" fmla="*/ 701040 w 3332480"/>
              <a:gd name="connsiteY13" fmla="*/ 1677099 h 2154619"/>
              <a:gd name="connsiteX14" fmla="*/ 690880 w 3332480"/>
              <a:gd name="connsiteY14" fmla="*/ 1646619 h 2154619"/>
              <a:gd name="connsiteX15" fmla="*/ 629920 w 3332480"/>
              <a:gd name="connsiteY15" fmla="*/ 1605979 h 2154619"/>
              <a:gd name="connsiteX16" fmla="*/ 579120 w 3332480"/>
              <a:gd name="connsiteY16" fmla="*/ 1555179 h 2154619"/>
              <a:gd name="connsiteX17" fmla="*/ 487680 w 3332480"/>
              <a:gd name="connsiteY17" fmla="*/ 1453579 h 2154619"/>
              <a:gd name="connsiteX18" fmla="*/ 477520 w 3332480"/>
              <a:gd name="connsiteY18" fmla="*/ 1412939 h 2154619"/>
              <a:gd name="connsiteX19" fmla="*/ 447040 w 3332480"/>
              <a:gd name="connsiteY19" fmla="*/ 1382459 h 2154619"/>
              <a:gd name="connsiteX20" fmla="*/ 426720 w 3332480"/>
              <a:gd name="connsiteY20" fmla="*/ 1351979 h 2154619"/>
              <a:gd name="connsiteX21" fmla="*/ 416560 w 3332480"/>
              <a:gd name="connsiteY21" fmla="*/ 1321499 h 2154619"/>
              <a:gd name="connsiteX22" fmla="*/ 355600 w 3332480"/>
              <a:gd name="connsiteY22" fmla="*/ 1301179 h 2154619"/>
              <a:gd name="connsiteX23" fmla="*/ 325120 w 3332480"/>
              <a:gd name="connsiteY23" fmla="*/ 1291019 h 2154619"/>
              <a:gd name="connsiteX24" fmla="*/ 294640 w 3332480"/>
              <a:gd name="connsiteY24" fmla="*/ 1280859 h 2154619"/>
              <a:gd name="connsiteX25" fmla="*/ 284480 w 3332480"/>
              <a:gd name="connsiteY25" fmla="*/ 1240219 h 2154619"/>
              <a:gd name="connsiteX26" fmla="*/ 254000 w 3332480"/>
              <a:gd name="connsiteY26" fmla="*/ 1209739 h 2154619"/>
              <a:gd name="connsiteX27" fmla="*/ 213360 w 3332480"/>
              <a:gd name="connsiteY27" fmla="*/ 1148779 h 2154619"/>
              <a:gd name="connsiteX28" fmla="*/ 182880 w 3332480"/>
              <a:gd name="connsiteY28" fmla="*/ 1087819 h 2154619"/>
              <a:gd name="connsiteX29" fmla="*/ 162560 w 3332480"/>
              <a:gd name="connsiteY29" fmla="*/ 1057339 h 2154619"/>
              <a:gd name="connsiteX30" fmla="*/ 152400 w 3332480"/>
              <a:gd name="connsiteY30" fmla="*/ 1026859 h 2154619"/>
              <a:gd name="connsiteX31" fmla="*/ 132080 w 3332480"/>
              <a:gd name="connsiteY31" fmla="*/ 996379 h 2154619"/>
              <a:gd name="connsiteX32" fmla="*/ 81280 w 3332480"/>
              <a:gd name="connsiteY32" fmla="*/ 925259 h 2154619"/>
              <a:gd name="connsiteX33" fmla="*/ 71120 w 3332480"/>
              <a:gd name="connsiteY33" fmla="*/ 874459 h 2154619"/>
              <a:gd name="connsiteX34" fmla="*/ 60960 w 3332480"/>
              <a:gd name="connsiteY34" fmla="*/ 772859 h 2154619"/>
              <a:gd name="connsiteX35" fmla="*/ 40640 w 3332480"/>
              <a:gd name="connsiteY35" fmla="*/ 742379 h 2154619"/>
              <a:gd name="connsiteX36" fmla="*/ 30480 w 3332480"/>
              <a:gd name="connsiteY36" fmla="*/ 711899 h 2154619"/>
              <a:gd name="connsiteX37" fmla="*/ 20320 w 3332480"/>
              <a:gd name="connsiteY37" fmla="*/ 650939 h 2154619"/>
              <a:gd name="connsiteX38" fmla="*/ 0 w 3332480"/>
              <a:gd name="connsiteY38" fmla="*/ 589979 h 2154619"/>
              <a:gd name="connsiteX39" fmla="*/ 30480 w 3332480"/>
              <a:gd name="connsiteY39" fmla="*/ 569659 h 2154619"/>
              <a:gd name="connsiteX40" fmla="*/ 101600 w 3332480"/>
              <a:gd name="connsiteY40" fmla="*/ 549339 h 2154619"/>
              <a:gd name="connsiteX41" fmla="*/ 162560 w 3332480"/>
              <a:gd name="connsiteY41" fmla="*/ 529019 h 2154619"/>
              <a:gd name="connsiteX42" fmla="*/ 223520 w 3332480"/>
              <a:gd name="connsiteY42" fmla="*/ 508699 h 2154619"/>
              <a:gd name="connsiteX43" fmla="*/ 254000 w 3332480"/>
              <a:gd name="connsiteY43" fmla="*/ 498539 h 2154619"/>
              <a:gd name="connsiteX44" fmla="*/ 314960 w 3332480"/>
              <a:gd name="connsiteY44" fmla="*/ 468059 h 2154619"/>
              <a:gd name="connsiteX45" fmla="*/ 345440 w 3332480"/>
              <a:gd name="connsiteY45" fmla="*/ 447739 h 2154619"/>
              <a:gd name="connsiteX46" fmla="*/ 406400 w 3332480"/>
              <a:gd name="connsiteY46" fmla="*/ 417259 h 2154619"/>
              <a:gd name="connsiteX47" fmla="*/ 426720 w 3332480"/>
              <a:gd name="connsiteY47" fmla="*/ 386779 h 2154619"/>
              <a:gd name="connsiteX48" fmla="*/ 447040 w 3332480"/>
              <a:gd name="connsiteY48" fmla="*/ 305499 h 2154619"/>
              <a:gd name="connsiteX49" fmla="*/ 467360 w 3332480"/>
              <a:gd name="connsiteY49" fmla="*/ 275019 h 2154619"/>
              <a:gd name="connsiteX50" fmla="*/ 487680 w 3332480"/>
              <a:gd name="connsiteY50" fmla="*/ 214059 h 2154619"/>
              <a:gd name="connsiteX51" fmla="*/ 508000 w 3332480"/>
              <a:gd name="connsiteY51" fmla="*/ 173419 h 2154619"/>
              <a:gd name="connsiteX52" fmla="*/ 528320 w 3332480"/>
              <a:gd name="connsiteY52" fmla="*/ 112459 h 2154619"/>
              <a:gd name="connsiteX53" fmla="*/ 538480 w 3332480"/>
              <a:gd name="connsiteY53" fmla="*/ 61659 h 2154619"/>
              <a:gd name="connsiteX54" fmla="*/ 568960 w 3332480"/>
              <a:gd name="connsiteY54" fmla="*/ 51499 h 2154619"/>
              <a:gd name="connsiteX55" fmla="*/ 660400 w 3332480"/>
              <a:gd name="connsiteY55" fmla="*/ 41339 h 2154619"/>
              <a:gd name="connsiteX56" fmla="*/ 721360 w 3332480"/>
              <a:gd name="connsiteY56" fmla="*/ 31179 h 2154619"/>
              <a:gd name="connsiteX57" fmla="*/ 772160 w 3332480"/>
              <a:gd name="connsiteY57" fmla="*/ 10859 h 2154619"/>
              <a:gd name="connsiteX58" fmla="*/ 955040 w 3332480"/>
              <a:gd name="connsiteY58" fmla="*/ 10859 h 2154619"/>
              <a:gd name="connsiteX59" fmla="*/ 1381760 w 3332480"/>
              <a:gd name="connsiteY59" fmla="*/ 10859 h 2154619"/>
              <a:gd name="connsiteX60" fmla="*/ 1473200 w 3332480"/>
              <a:gd name="connsiteY60" fmla="*/ 699 h 2154619"/>
              <a:gd name="connsiteX61" fmla="*/ 1757680 w 3332480"/>
              <a:gd name="connsiteY61" fmla="*/ 10859 h 2154619"/>
              <a:gd name="connsiteX62" fmla="*/ 1828800 w 3332480"/>
              <a:gd name="connsiteY62" fmla="*/ 31179 h 2154619"/>
              <a:gd name="connsiteX63" fmla="*/ 1869440 w 3332480"/>
              <a:gd name="connsiteY63" fmla="*/ 41339 h 2154619"/>
              <a:gd name="connsiteX64" fmla="*/ 1899920 w 3332480"/>
              <a:gd name="connsiteY64" fmla="*/ 71819 h 2154619"/>
              <a:gd name="connsiteX65" fmla="*/ 1930400 w 3332480"/>
              <a:gd name="connsiteY65" fmla="*/ 81979 h 2154619"/>
              <a:gd name="connsiteX66" fmla="*/ 1971040 w 3332480"/>
              <a:gd name="connsiteY66" fmla="*/ 92139 h 2154619"/>
              <a:gd name="connsiteX67" fmla="*/ 2001520 w 3332480"/>
              <a:gd name="connsiteY67" fmla="*/ 102299 h 2154619"/>
              <a:gd name="connsiteX68" fmla="*/ 2164080 w 3332480"/>
              <a:gd name="connsiteY68" fmla="*/ 112459 h 2154619"/>
              <a:gd name="connsiteX69" fmla="*/ 2265680 w 3332480"/>
              <a:gd name="connsiteY69" fmla="*/ 122619 h 2154619"/>
              <a:gd name="connsiteX70" fmla="*/ 2377440 w 3332480"/>
              <a:gd name="connsiteY70" fmla="*/ 112459 h 2154619"/>
              <a:gd name="connsiteX71" fmla="*/ 2418080 w 3332480"/>
              <a:gd name="connsiteY71" fmla="*/ 102299 h 2154619"/>
              <a:gd name="connsiteX72" fmla="*/ 2560320 w 3332480"/>
              <a:gd name="connsiteY72" fmla="*/ 112459 h 2154619"/>
              <a:gd name="connsiteX73" fmla="*/ 2590800 w 3332480"/>
              <a:gd name="connsiteY73" fmla="*/ 122619 h 2154619"/>
              <a:gd name="connsiteX74" fmla="*/ 2621280 w 3332480"/>
              <a:gd name="connsiteY74" fmla="*/ 142939 h 2154619"/>
              <a:gd name="connsiteX75" fmla="*/ 2702560 w 3332480"/>
              <a:gd name="connsiteY75" fmla="*/ 153099 h 2154619"/>
              <a:gd name="connsiteX76" fmla="*/ 2743200 w 3332480"/>
              <a:gd name="connsiteY76" fmla="*/ 163259 h 2154619"/>
              <a:gd name="connsiteX77" fmla="*/ 2865120 w 3332480"/>
              <a:gd name="connsiteY77" fmla="*/ 173419 h 2154619"/>
              <a:gd name="connsiteX78" fmla="*/ 2926080 w 3332480"/>
              <a:gd name="connsiteY78" fmla="*/ 214059 h 2154619"/>
              <a:gd name="connsiteX79" fmla="*/ 2987040 w 3332480"/>
              <a:gd name="connsiteY79" fmla="*/ 244539 h 2154619"/>
              <a:gd name="connsiteX80" fmla="*/ 3007360 w 3332480"/>
              <a:gd name="connsiteY80" fmla="*/ 275019 h 2154619"/>
              <a:gd name="connsiteX81" fmla="*/ 3037840 w 3332480"/>
              <a:gd name="connsiteY81" fmla="*/ 285179 h 2154619"/>
              <a:gd name="connsiteX82" fmla="*/ 3169920 w 3332480"/>
              <a:gd name="connsiteY82" fmla="*/ 275019 h 2154619"/>
              <a:gd name="connsiteX83" fmla="*/ 3210560 w 3332480"/>
              <a:gd name="connsiteY83" fmla="*/ 285179 h 2154619"/>
              <a:gd name="connsiteX84" fmla="*/ 3251200 w 3332480"/>
              <a:gd name="connsiteY84" fmla="*/ 346139 h 2154619"/>
              <a:gd name="connsiteX85" fmla="*/ 3271520 w 3332480"/>
              <a:gd name="connsiteY85" fmla="*/ 468059 h 2154619"/>
              <a:gd name="connsiteX86" fmla="*/ 3281680 w 3332480"/>
              <a:gd name="connsiteY86" fmla="*/ 518859 h 2154619"/>
              <a:gd name="connsiteX87" fmla="*/ 3312160 w 3332480"/>
              <a:gd name="connsiteY87" fmla="*/ 1006539 h 2154619"/>
              <a:gd name="connsiteX88" fmla="*/ 3332480 w 3332480"/>
              <a:gd name="connsiteY88" fmla="*/ 1037019 h 2154619"/>
              <a:gd name="connsiteX89" fmla="*/ 3312160 w 3332480"/>
              <a:gd name="connsiteY89" fmla="*/ 1362139 h 2154619"/>
              <a:gd name="connsiteX90" fmla="*/ 3291840 w 3332480"/>
              <a:gd name="connsiteY90" fmla="*/ 1392619 h 2154619"/>
              <a:gd name="connsiteX91" fmla="*/ 3271520 w 3332480"/>
              <a:gd name="connsiteY91" fmla="*/ 1585659 h 2154619"/>
              <a:gd name="connsiteX92" fmla="*/ 3261360 w 3332480"/>
              <a:gd name="connsiteY92" fmla="*/ 1616139 h 2154619"/>
              <a:gd name="connsiteX93" fmla="*/ 3230880 w 3332480"/>
              <a:gd name="connsiteY93" fmla="*/ 1636459 h 2154619"/>
              <a:gd name="connsiteX94" fmla="*/ 3200400 w 3332480"/>
              <a:gd name="connsiteY94" fmla="*/ 1727899 h 2154619"/>
              <a:gd name="connsiteX95" fmla="*/ 3190240 w 3332480"/>
              <a:gd name="connsiteY95" fmla="*/ 1758379 h 2154619"/>
              <a:gd name="connsiteX96" fmla="*/ 3180080 w 3332480"/>
              <a:gd name="connsiteY96" fmla="*/ 1849819 h 2154619"/>
              <a:gd name="connsiteX97" fmla="*/ 3108960 w 3332480"/>
              <a:gd name="connsiteY97" fmla="*/ 1931099 h 2154619"/>
              <a:gd name="connsiteX98" fmla="*/ 3088640 w 3332480"/>
              <a:gd name="connsiteY98" fmla="*/ 1961579 h 2154619"/>
              <a:gd name="connsiteX99" fmla="*/ 3058160 w 3332480"/>
              <a:gd name="connsiteY99" fmla="*/ 1981899 h 2154619"/>
              <a:gd name="connsiteX100" fmla="*/ 2509520 w 3332480"/>
              <a:gd name="connsiteY100" fmla="*/ 1971739 h 2154619"/>
              <a:gd name="connsiteX101" fmla="*/ 2387600 w 3332480"/>
              <a:gd name="connsiteY101" fmla="*/ 1941259 h 2154619"/>
              <a:gd name="connsiteX102" fmla="*/ 2326640 w 3332480"/>
              <a:gd name="connsiteY102" fmla="*/ 1920939 h 2154619"/>
              <a:gd name="connsiteX103" fmla="*/ 1808480 w 3332480"/>
              <a:gd name="connsiteY103" fmla="*/ 1900619 h 2154619"/>
              <a:gd name="connsiteX104" fmla="*/ 1778000 w 3332480"/>
              <a:gd name="connsiteY104" fmla="*/ 1890459 h 2154619"/>
              <a:gd name="connsiteX105" fmla="*/ 1737360 w 3332480"/>
              <a:gd name="connsiteY105" fmla="*/ 1880299 h 2154619"/>
              <a:gd name="connsiteX106" fmla="*/ 1696720 w 3332480"/>
              <a:gd name="connsiteY106" fmla="*/ 1859979 h 2154619"/>
              <a:gd name="connsiteX107" fmla="*/ 1645920 w 3332480"/>
              <a:gd name="connsiteY107" fmla="*/ 1849819 h 2154619"/>
              <a:gd name="connsiteX108" fmla="*/ 1503680 w 3332480"/>
              <a:gd name="connsiteY108" fmla="*/ 1829499 h 2154619"/>
              <a:gd name="connsiteX109" fmla="*/ 1422400 w 3332480"/>
              <a:gd name="connsiteY109" fmla="*/ 1839659 h 2154619"/>
              <a:gd name="connsiteX110" fmla="*/ 1412240 w 3332480"/>
              <a:gd name="connsiteY110" fmla="*/ 1890459 h 2154619"/>
              <a:gd name="connsiteX111" fmla="*/ 1381760 w 3332480"/>
              <a:gd name="connsiteY111" fmla="*/ 1920939 h 2154619"/>
              <a:gd name="connsiteX112" fmla="*/ 1310640 w 3332480"/>
              <a:gd name="connsiteY112" fmla="*/ 1971739 h 2154619"/>
              <a:gd name="connsiteX113" fmla="*/ 1290320 w 3332480"/>
              <a:gd name="connsiteY113" fmla="*/ 2002219 h 2154619"/>
              <a:gd name="connsiteX114" fmla="*/ 1270000 w 3332480"/>
              <a:gd name="connsiteY114" fmla="*/ 2042859 h 2154619"/>
              <a:gd name="connsiteX115" fmla="*/ 1239520 w 3332480"/>
              <a:gd name="connsiteY115" fmla="*/ 2083499 h 2154619"/>
              <a:gd name="connsiteX116" fmla="*/ 1219200 w 3332480"/>
              <a:gd name="connsiteY116" fmla="*/ 2113979 h 2154619"/>
              <a:gd name="connsiteX117" fmla="*/ 1168400 w 3332480"/>
              <a:gd name="connsiteY117" fmla="*/ 2154619 h 215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332480" h="2154619">
                <a:moveTo>
                  <a:pt x="1168400" y="2154619"/>
                </a:moveTo>
                <a:lnTo>
                  <a:pt x="1168400" y="2154619"/>
                </a:lnTo>
                <a:cubicBezTo>
                  <a:pt x="1137920" y="2144459"/>
                  <a:pt x="1106617" y="2136496"/>
                  <a:pt x="1076960" y="2124139"/>
                </a:cubicBezTo>
                <a:cubicBezTo>
                  <a:pt x="1013350" y="2097635"/>
                  <a:pt x="1076224" y="2113390"/>
                  <a:pt x="1026160" y="2073339"/>
                </a:cubicBezTo>
                <a:cubicBezTo>
                  <a:pt x="1017797" y="2066649"/>
                  <a:pt x="1005840" y="2066566"/>
                  <a:pt x="995680" y="2063179"/>
                </a:cubicBezTo>
                <a:cubicBezTo>
                  <a:pt x="985520" y="2053019"/>
                  <a:pt x="974551" y="2043608"/>
                  <a:pt x="965200" y="2032699"/>
                </a:cubicBezTo>
                <a:cubicBezTo>
                  <a:pt x="954180" y="2019842"/>
                  <a:pt x="944562" y="2005838"/>
                  <a:pt x="934720" y="1992059"/>
                </a:cubicBezTo>
                <a:cubicBezTo>
                  <a:pt x="927623" y="1982123"/>
                  <a:pt x="922217" y="1970960"/>
                  <a:pt x="914400" y="1961579"/>
                </a:cubicBezTo>
                <a:cubicBezTo>
                  <a:pt x="873924" y="1913007"/>
                  <a:pt x="897033" y="1947106"/>
                  <a:pt x="853440" y="1910779"/>
                </a:cubicBezTo>
                <a:cubicBezTo>
                  <a:pt x="775211" y="1845588"/>
                  <a:pt x="868156" y="1910430"/>
                  <a:pt x="792480" y="1859979"/>
                </a:cubicBezTo>
                <a:cubicBezTo>
                  <a:pt x="789093" y="1849819"/>
                  <a:pt x="789893" y="1837072"/>
                  <a:pt x="782320" y="1829499"/>
                </a:cubicBezTo>
                <a:cubicBezTo>
                  <a:pt x="774747" y="1821926"/>
                  <a:pt x="758065" y="1828054"/>
                  <a:pt x="751840" y="1819339"/>
                </a:cubicBezTo>
                <a:cubicBezTo>
                  <a:pt x="725813" y="1782901"/>
                  <a:pt x="735920" y="1746404"/>
                  <a:pt x="721360" y="1707579"/>
                </a:cubicBezTo>
                <a:cubicBezTo>
                  <a:pt x="717073" y="1696146"/>
                  <a:pt x="706501" y="1688021"/>
                  <a:pt x="701040" y="1677099"/>
                </a:cubicBezTo>
                <a:cubicBezTo>
                  <a:pt x="696251" y="1667520"/>
                  <a:pt x="696821" y="1655530"/>
                  <a:pt x="690880" y="1646619"/>
                </a:cubicBezTo>
                <a:cubicBezTo>
                  <a:pt x="669136" y="1614002"/>
                  <a:pt x="661876" y="1616631"/>
                  <a:pt x="629920" y="1605979"/>
                </a:cubicBezTo>
                <a:cubicBezTo>
                  <a:pt x="587022" y="1541632"/>
                  <a:pt x="635564" y="1605979"/>
                  <a:pt x="579120" y="1555179"/>
                </a:cubicBezTo>
                <a:cubicBezTo>
                  <a:pt x="512658" y="1495363"/>
                  <a:pt x="521756" y="1504693"/>
                  <a:pt x="487680" y="1453579"/>
                </a:cubicBezTo>
                <a:cubicBezTo>
                  <a:pt x="484293" y="1440032"/>
                  <a:pt x="484448" y="1425063"/>
                  <a:pt x="477520" y="1412939"/>
                </a:cubicBezTo>
                <a:cubicBezTo>
                  <a:pt x="470391" y="1400464"/>
                  <a:pt x="456238" y="1393497"/>
                  <a:pt x="447040" y="1382459"/>
                </a:cubicBezTo>
                <a:cubicBezTo>
                  <a:pt x="439223" y="1373078"/>
                  <a:pt x="432181" y="1362901"/>
                  <a:pt x="426720" y="1351979"/>
                </a:cubicBezTo>
                <a:cubicBezTo>
                  <a:pt x="421931" y="1342400"/>
                  <a:pt x="425275" y="1327724"/>
                  <a:pt x="416560" y="1321499"/>
                </a:cubicBezTo>
                <a:cubicBezTo>
                  <a:pt x="399131" y="1309049"/>
                  <a:pt x="375920" y="1307952"/>
                  <a:pt x="355600" y="1301179"/>
                </a:cubicBezTo>
                <a:lnTo>
                  <a:pt x="325120" y="1291019"/>
                </a:lnTo>
                <a:lnTo>
                  <a:pt x="294640" y="1280859"/>
                </a:lnTo>
                <a:cubicBezTo>
                  <a:pt x="291253" y="1267312"/>
                  <a:pt x="291408" y="1252343"/>
                  <a:pt x="284480" y="1240219"/>
                </a:cubicBezTo>
                <a:cubicBezTo>
                  <a:pt x="277351" y="1227744"/>
                  <a:pt x="262821" y="1221081"/>
                  <a:pt x="254000" y="1209739"/>
                </a:cubicBezTo>
                <a:cubicBezTo>
                  <a:pt x="239007" y="1190462"/>
                  <a:pt x="226907" y="1169099"/>
                  <a:pt x="213360" y="1148779"/>
                </a:cubicBezTo>
                <a:cubicBezTo>
                  <a:pt x="155126" y="1061428"/>
                  <a:pt x="224944" y="1171947"/>
                  <a:pt x="182880" y="1087819"/>
                </a:cubicBezTo>
                <a:cubicBezTo>
                  <a:pt x="177419" y="1076897"/>
                  <a:pt x="168021" y="1068261"/>
                  <a:pt x="162560" y="1057339"/>
                </a:cubicBezTo>
                <a:cubicBezTo>
                  <a:pt x="157771" y="1047760"/>
                  <a:pt x="157189" y="1036438"/>
                  <a:pt x="152400" y="1026859"/>
                </a:cubicBezTo>
                <a:cubicBezTo>
                  <a:pt x="146939" y="1015937"/>
                  <a:pt x="139177" y="1006315"/>
                  <a:pt x="132080" y="996379"/>
                </a:cubicBezTo>
                <a:cubicBezTo>
                  <a:pt x="69069" y="908164"/>
                  <a:pt x="129168" y="997091"/>
                  <a:pt x="81280" y="925259"/>
                </a:cubicBezTo>
                <a:cubicBezTo>
                  <a:pt x="77893" y="908326"/>
                  <a:pt x="73402" y="891576"/>
                  <a:pt x="71120" y="874459"/>
                </a:cubicBezTo>
                <a:cubicBezTo>
                  <a:pt x="66622" y="840722"/>
                  <a:pt x="68613" y="806023"/>
                  <a:pt x="60960" y="772859"/>
                </a:cubicBezTo>
                <a:cubicBezTo>
                  <a:pt x="58214" y="760961"/>
                  <a:pt x="46101" y="753301"/>
                  <a:pt x="40640" y="742379"/>
                </a:cubicBezTo>
                <a:cubicBezTo>
                  <a:pt x="35851" y="732800"/>
                  <a:pt x="32803" y="722354"/>
                  <a:pt x="30480" y="711899"/>
                </a:cubicBezTo>
                <a:cubicBezTo>
                  <a:pt x="26011" y="691789"/>
                  <a:pt x="25316" y="670924"/>
                  <a:pt x="20320" y="650939"/>
                </a:cubicBezTo>
                <a:cubicBezTo>
                  <a:pt x="15125" y="630159"/>
                  <a:pt x="0" y="589979"/>
                  <a:pt x="0" y="589979"/>
                </a:cubicBezTo>
                <a:cubicBezTo>
                  <a:pt x="10160" y="583206"/>
                  <a:pt x="19558" y="575120"/>
                  <a:pt x="30480" y="569659"/>
                </a:cubicBezTo>
                <a:cubicBezTo>
                  <a:pt x="47552" y="561123"/>
                  <a:pt x="85324" y="554222"/>
                  <a:pt x="101600" y="549339"/>
                </a:cubicBezTo>
                <a:cubicBezTo>
                  <a:pt x="122116" y="543184"/>
                  <a:pt x="142240" y="535792"/>
                  <a:pt x="162560" y="529019"/>
                </a:cubicBezTo>
                <a:lnTo>
                  <a:pt x="223520" y="508699"/>
                </a:lnTo>
                <a:cubicBezTo>
                  <a:pt x="233680" y="505312"/>
                  <a:pt x="245089" y="504480"/>
                  <a:pt x="254000" y="498539"/>
                </a:cubicBezTo>
                <a:cubicBezTo>
                  <a:pt x="341351" y="440305"/>
                  <a:pt x="230832" y="510123"/>
                  <a:pt x="314960" y="468059"/>
                </a:cubicBezTo>
                <a:cubicBezTo>
                  <a:pt x="325882" y="462598"/>
                  <a:pt x="334518" y="453200"/>
                  <a:pt x="345440" y="447739"/>
                </a:cubicBezTo>
                <a:cubicBezTo>
                  <a:pt x="429568" y="405675"/>
                  <a:pt x="319049" y="475493"/>
                  <a:pt x="406400" y="417259"/>
                </a:cubicBezTo>
                <a:cubicBezTo>
                  <a:pt x="413173" y="407099"/>
                  <a:pt x="422433" y="398212"/>
                  <a:pt x="426720" y="386779"/>
                </a:cubicBezTo>
                <a:cubicBezTo>
                  <a:pt x="444110" y="340407"/>
                  <a:pt x="428238" y="343103"/>
                  <a:pt x="447040" y="305499"/>
                </a:cubicBezTo>
                <a:cubicBezTo>
                  <a:pt x="452501" y="294577"/>
                  <a:pt x="462401" y="286177"/>
                  <a:pt x="467360" y="275019"/>
                </a:cubicBezTo>
                <a:cubicBezTo>
                  <a:pt x="476059" y="255446"/>
                  <a:pt x="478101" y="233217"/>
                  <a:pt x="487680" y="214059"/>
                </a:cubicBezTo>
                <a:cubicBezTo>
                  <a:pt x="494453" y="200512"/>
                  <a:pt x="502375" y="187481"/>
                  <a:pt x="508000" y="173419"/>
                </a:cubicBezTo>
                <a:cubicBezTo>
                  <a:pt x="515955" y="153532"/>
                  <a:pt x="524119" y="133462"/>
                  <a:pt x="528320" y="112459"/>
                </a:cubicBezTo>
                <a:cubicBezTo>
                  <a:pt x="531707" y="95526"/>
                  <a:pt x="528901" y="76027"/>
                  <a:pt x="538480" y="61659"/>
                </a:cubicBezTo>
                <a:cubicBezTo>
                  <a:pt x="544421" y="52748"/>
                  <a:pt x="558396" y="53260"/>
                  <a:pt x="568960" y="51499"/>
                </a:cubicBezTo>
                <a:cubicBezTo>
                  <a:pt x="599210" y="46457"/>
                  <a:pt x="630001" y="45392"/>
                  <a:pt x="660400" y="41339"/>
                </a:cubicBezTo>
                <a:cubicBezTo>
                  <a:pt x="680820" y="38616"/>
                  <a:pt x="701040" y="34566"/>
                  <a:pt x="721360" y="31179"/>
                </a:cubicBezTo>
                <a:cubicBezTo>
                  <a:pt x="738293" y="24406"/>
                  <a:pt x="754691" y="16100"/>
                  <a:pt x="772160" y="10859"/>
                </a:cubicBezTo>
                <a:cubicBezTo>
                  <a:pt x="841294" y="-9881"/>
                  <a:pt x="869579" y="4285"/>
                  <a:pt x="955040" y="10859"/>
                </a:cubicBezTo>
                <a:cubicBezTo>
                  <a:pt x="1109454" y="62330"/>
                  <a:pt x="992205" y="27090"/>
                  <a:pt x="1381760" y="10859"/>
                </a:cubicBezTo>
                <a:cubicBezTo>
                  <a:pt x="1412401" y="9582"/>
                  <a:pt x="1442720" y="4086"/>
                  <a:pt x="1473200" y="699"/>
                </a:cubicBezTo>
                <a:cubicBezTo>
                  <a:pt x="1568027" y="4086"/>
                  <a:pt x="1662978" y="4940"/>
                  <a:pt x="1757680" y="10859"/>
                </a:cubicBezTo>
                <a:cubicBezTo>
                  <a:pt x="1778008" y="12129"/>
                  <a:pt x="1808621" y="25413"/>
                  <a:pt x="1828800" y="31179"/>
                </a:cubicBezTo>
                <a:cubicBezTo>
                  <a:pt x="1842226" y="35015"/>
                  <a:pt x="1855893" y="37952"/>
                  <a:pt x="1869440" y="41339"/>
                </a:cubicBezTo>
                <a:cubicBezTo>
                  <a:pt x="1879600" y="51499"/>
                  <a:pt x="1887965" y="63849"/>
                  <a:pt x="1899920" y="71819"/>
                </a:cubicBezTo>
                <a:cubicBezTo>
                  <a:pt x="1908831" y="77760"/>
                  <a:pt x="1920102" y="79037"/>
                  <a:pt x="1930400" y="81979"/>
                </a:cubicBezTo>
                <a:cubicBezTo>
                  <a:pt x="1943826" y="85815"/>
                  <a:pt x="1957614" y="88303"/>
                  <a:pt x="1971040" y="92139"/>
                </a:cubicBezTo>
                <a:cubicBezTo>
                  <a:pt x="1981338" y="95081"/>
                  <a:pt x="1990869" y="101178"/>
                  <a:pt x="2001520" y="102299"/>
                </a:cubicBezTo>
                <a:cubicBezTo>
                  <a:pt x="2055514" y="107983"/>
                  <a:pt x="2109948" y="108295"/>
                  <a:pt x="2164080" y="112459"/>
                </a:cubicBezTo>
                <a:cubicBezTo>
                  <a:pt x="2198015" y="115069"/>
                  <a:pt x="2231813" y="119232"/>
                  <a:pt x="2265680" y="122619"/>
                </a:cubicBezTo>
                <a:cubicBezTo>
                  <a:pt x="2302933" y="119232"/>
                  <a:pt x="2340361" y="117403"/>
                  <a:pt x="2377440" y="112459"/>
                </a:cubicBezTo>
                <a:cubicBezTo>
                  <a:pt x="2391281" y="110614"/>
                  <a:pt x="2404116" y="102299"/>
                  <a:pt x="2418080" y="102299"/>
                </a:cubicBezTo>
                <a:cubicBezTo>
                  <a:pt x="2465614" y="102299"/>
                  <a:pt x="2512907" y="109072"/>
                  <a:pt x="2560320" y="112459"/>
                </a:cubicBezTo>
                <a:cubicBezTo>
                  <a:pt x="2570480" y="115846"/>
                  <a:pt x="2581221" y="117830"/>
                  <a:pt x="2590800" y="122619"/>
                </a:cubicBezTo>
                <a:cubicBezTo>
                  <a:pt x="2601722" y="128080"/>
                  <a:pt x="2609499" y="139726"/>
                  <a:pt x="2621280" y="142939"/>
                </a:cubicBezTo>
                <a:cubicBezTo>
                  <a:pt x="2647622" y="150123"/>
                  <a:pt x="2675627" y="148610"/>
                  <a:pt x="2702560" y="153099"/>
                </a:cubicBezTo>
                <a:cubicBezTo>
                  <a:pt x="2716334" y="155395"/>
                  <a:pt x="2729344" y="161527"/>
                  <a:pt x="2743200" y="163259"/>
                </a:cubicBezTo>
                <a:cubicBezTo>
                  <a:pt x="2783666" y="168317"/>
                  <a:pt x="2824480" y="170032"/>
                  <a:pt x="2865120" y="173419"/>
                </a:cubicBezTo>
                <a:cubicBezTo>
                  <a:pt x="2918685" y="191274"/>
                  <a:pt x="2875343" y="171778"/>
                  <a:pt x="2926080" y="214059"/>
                </a:cubicBezTo>
                <a:cubicBezTo>
                  <a:pt x="2952341" y="235943"/>
                  <a:pt x="2956492" y="234356"/>
                  <a:pt x="2987040" y="244539"/>
                </a:cubicBezTo>
                <a:cubicBezTo>
                  <a:pt x="2993813" y="254699"/>
                  <a:pt x="2997825" y="267391"/>
                  <a:pt x="3007360" y="275019"/>
                </a:cubicBezTo>
                <a:cubicBezTo>
                  <a:pt x="3015723" y="281709"/>
                  <a:pt x="3027130" y="285179"/>
                  <a:pt x="3037840" y="285179"/>
                </a:cubicBezTo>
                <a:cubicBezTo>
                  <a:pt x="3081997" y="285179"/>
                  <a:pt x="3125893" y="278406"/>
                  <a:pt x="3169920" y="275019"/>
                </a:cubicBezTo>
                <a:cubicBezTo>
                  <a:pt x="3183467" y="278406"/>
                  <a:pt x="3198436" y="278251"/>
                  <a:pt x="3210560" y="285179"/>
                </a:cubicBezTo>
                <a:cubicBezTo>
                  <a:pt x="3236021" y="299728"/>
                  <a:pt x="3245881" y="319546"/>
                  <a:pt x="3251200" y="346139"/>
                </a:cubicBezTo>
                <a:cubicBezTo>
                  <a:pt x="3259280" y="386539"/>
                  <a:pt x="3263440" y="427659"/>
                  <a:pt x="3271520" y="468059"/>
                </a:cubicBezTo>
                <a:lnTo>
                  <a:pt x="3281680" y="518859"/>
                </a:lnTo>
                <a:cubicBezTo>
                  <a:pt x="3284164" y="623185"/>
                  <a:pt x="3248079" y="862358"/>
                  <a:pt x="3312160" y="1006539"/>
                </a:cubicBezTo>
                <a:cubicBezTo>
                  <a:pt x="3317119" y="1017697"/>
                  <a:pt x="3325707" y="1026859"/>
                  <a:pt x="3332480" y="1037019"/>
                </a:cubicBezTo>
                <a:cubicBezTo>
                  <a:pt x="3332362" y="1039266"/>
                  <a:pt x="3318790" y="1326778"/>
                  <a:pt x="3312160" y="1362139"/>
                </a:cubicBezTo>
                <a:cubicBezTo>
                  <a:pt x="3309910" y="1374141"/>
                  <a:pt x="3298613" y="1382459"/>
                  <a:pt x="3291840" y="1392619"/>
                </a:cubicBezTo>
                <a:cubicBezTo>
                  <a:pt x="3265682" y="1497250"/>
                  <a:pt x="3295915" y="1366100"/>
                  <a:pt x="3271520" y="1585659"/>
                </a:cubicBezTo>
                <a:cubicBezTo>
                  <a:pt x="3270337" y="1596303"/>
                  <a:pt x="3268050" y="1607776"/>
                  <a:pt x="3261360" y="1616139"/>
                </a:cubicBezTo>
                <a:cubicBezTo>
                  <a:pt x="3253732" y="1625674"/>
                  <a:pt x="3241040" y="1629686"/>
                  <a:pt x="3230880" y="1636459"/>
                </a:cubicBezTo>
                <a:lnTo>
                  <a:pt x="3200400" y="1727899"/>
                </a:lnTo>
                <a:lnTo>
                  <a:pt x="3190240" y="1758379"/>
                </a:lnTo>
                <a:cubicBezTo>
                  <a:pt x="3186853" y="1788859"/>
                  <a:pt x="3189778" y="1820725"/>
                  <a:pt x="3180080" y="1849819"/>
                </a:cubicBezTo>
                <a:cubicBezTo>
                  <a:pt x="3163147" y="1900619"/>
                  <a:pt x="3144520" y="1907392"/>
                  <a:pt x="3108960" y="1931099"/>
                </a:cubicBezTo>
                <a:cubicBezTo>
                  <a:pt x="3102187" y="1941259"/>
                  <a:pt x="3097274" y="1952945"/>
                  <a:pt x="3088640" y="1961579"/>
                </a:cubicBezTo>
                <a:cubicBezTo>
                  <a:pt x="3080006" y="1970213"/>
                  <a:pt x="3070369" y="1981685"/>
                  <a:pt x="3058160" y="1981899"/>
                </a:cubicBezTo>
                <a:lnTo>
                  <a:pt x="2509520" y="1971739"/>
                </a:lnTo>
                <a:cubicBezTo>
                  <a:pt x="2343666" y="1916454"/>
                  <a:pt x="2551775" y="1982303"/>
                  <a:pt x="2387600" y="1941259"/>
                </a:cubicBezTo>
                <a:cubicBezTo>
                  <a:pt x="2366820" y="1936064"/>
                  <a:pt x="2348041" y="1921831"/>
                  <a:pt x="2326640" y="1920939"/>
                </a:cubicBezTo>
                <a:lnTo>
                  <a:pt x="1808480" y="1900619"/>
                </a:lnTo>
                <a:cubicBezTo>
                  <a:pt x="1798320" y="1897232"/>
                  <a:pt x="1788298" y="1893401"/>
                  <a:pt x="1778000" y="1890459"/>
                </a:cubicBezTo>
                <a:cubicBezTo>
                  <a:pt x="1764574" y="1886623"/>
                  <a:pt x="1750435" y="1885202"/>
                  <a:pt x="1737360" y="1880299"/>
                </a:cubicBezTo>
                <a:cubicBezTo>
                  <a:pt x="1723179" y="1874981"/>
                  <a:pt x="1711088" y="1864768"/>
                  <a:pt x="1696720" y="1859979"/>
                </a:cubicBezTo>
                <a:cubicBezTo>
                  <a:pt x="1680337" y="1854518"/>
                  <a:pt x="1662777" y="1853565"/>
                  <a:pt x="1645920" y="1849819"/>
                </a:cubicBezTo>
                <a:cubicBezTo>
                  <a:pt x="1555520" y="1829730"/>
                  <a:pt x="1659979" y="1845129"/>
                  <a:pt x="1503680" y="1829499"/>
                </a:cubicBezTo>
                <a:cubicBezTo>
                  <a:pt x="1476587" y="1832886"/>
                  <a:pt x="1445118" y="1824513"/>
                  <a:pt x="1422400" y="1839659"/>
                </a:cubicBezTo>
                <a:cubicBezTo>
                  <a:pt x="1408032" y="1849238"/>
                  <a:pt x="1419963" y="1875013"/>
                  <a:pt x="1412240" y="1890459"/>
                </a:cubicBezTo>
                <a:cubicBezTo>
                  <a:pt x="1405814" y="1903310"/>
                  <a:pt x="1392669" y="1911588"/>
                  <a:pt x="1381760" y="1920939"/>
                </a:cubicBezTo>
                <a:cubicBezTo>
                  <a:pt x="1359706" y="1939842"/>
                  <a:pt x="1334762" y="1955657"/>
                  <a:pt x="1310640" y="1971739"/>
                </a:cubicBezTo>
                <a:cubicBezTo>
                  <a:pt x="1303867" y="1981899"/>
                  <a:pt x="1296378" y="1991617"/>
                  <a:pt x="1290320" y="2002219"/>
                </a:cubicBezTo>
                <a:cubicBezTo>
                  <a:pt x="1282806" y="2015369"/>
                  <a:pt x="1278027" y="2030016"/>
                  <a:pt x="1270000" y="2042859"/>
                </a:cubicBezTo>
                <a:cubicBezTo>
                  <a:pt x="1261025" y="2057218"/>
                  <a:pt x="1249362" y="2069720"/>
                  <a:pt x="1239520" y="2083499"/>
                </a:cubicBezTo>
                <a:cubicBezTo>
                  <a:pt x="1232423" y="2093435"/>
                  <a:pt x="1228390" y="2105938"/>
                  <a:pt x="1219200" y="2113979"/>
                </a:cubicBezTo>
                <a:cubicBezTo>
                  <a:pt x="1168460" y="2158376"/>
                  <a:pt x="1176867" y="2147846"/>
                  <a:pt x="1168400" y="21546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2946400" cy="457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  <a:t>Topics</a:t>
            </a:r>
          </a:p>
        </p:txBody>
      </p:sp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4114800" y="6553200"/>
            <a:ext cx="502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ja-JP" sz="1600">
                <a:latin typeface="Gill Sans" charset="0"/>
                <a:cs typeface="Gill Sans" charset="0"/>
              </a:rPr>
              <a:t>Sonja Lyubomirsky, UC Riverside</a:t>
            </a: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2693988" y="58753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>
              <a:latin typeface="Geneva" charset="0"/>
            </a:endParaRPr>
          </a:p>
        </p:txBody>
      </p:sp>
      <p:pic>
        <p:nvPicPr>
          <p:cNvPr id="9114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4660900"/>
            <a:ext cx="24733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4648200"/>
            <a:ext cx="25765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64075"/>
            <a:ext cx="26019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590800"/>
            <a:ext cx="25161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09600"/>
            <a:ext cx="25161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09600"/>
            <a:ext cx="25733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260191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2667000"/>
            <a:ext cx="254158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838200"/>
            <a:ext cx="359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ja-JP" sz="5400" b="1" dirty="0">
                <a:solidFill>
                  <a:srgbClr val="0000FF"/>
                </a:solidFill>
                <a:latin typeface="Gill Sans" charset="0"/>
                <a:cs typeface="Gill Sans" charset="0"/>
              </a:rPr>
              <a:t>Grammar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1524000"/>
            <a:ext cx="359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ja-JP" sz="5400" b="1" dirty="0">
                <a:solidFill>
                  <a:srgbClr val="660066"/>
                </a:solidFill>
                <a:latin typeface="Gill Sans" charset="0"/>
                <a:cs typeface="Gill Sans" charset="0"/>
              </a:rPr>
              <a:t>Functions</a:t>
            </a:r>
          </a:p>
        </p:txBody>
      </p:sp>
      <p:sp>
        <p:nvSpPr>
          <p:cNvPr id="18" name="Oval 17"/>
          <p:cNvSpPr/>
          <p:nvPr/>
        </p:nvSpPr>
        <p:spPr>
          <a:xfrm>
            <a:off x="3594100" y="2667000"/>
            <a:ext cx="2540000" cy="1855788"/>
          </a:xfrm>
          <a:prstGeom prst="ellips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8200" y="4697413"/>
            <a:ext cx="2540000" cy="1855787"/>
          </a:xfrm>
          <a:prstGeom prst="ellipse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94100" y="596900"/>
            <a:ext cx="2540000" cy="1854200"/>
          </a:xfrm>
          <a:prstGeom prst="ellipse">
            <a:avLst/>
          </a:prstGeom>
          <a:noFill/>
          <a:ln w="1270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92513" y="4697413"/>
            <a:ext cx="2540000" cy="1855787"/>
          </a:xfrm>
          <a:prstGeom prst="ellipse">
            <a:avLst/>
          </a:prstGeom>
          <a:noFill/>
          <a:ln w="1270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03963" y="596900"/>
            <a:ext cx="2540000" cy="1854200"/>
          </a:xfrm>
          <a:prstGeom prst="ellipse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61100" y="2667000"/>
            <a:ext cx="2540000" cy="1855788"/>
          </a:xfrm>
          <a:prstGeom prst="ellipse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31800" y="368300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ja-JP" sz="6600" b="1" dirty="0">
                <a:latin typeface="Gill Sans" charset="0"/>
                <a:cs typeface="Gill Sans" charset="0"/>
              </a:rPr>
              <a:t>To be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ja-JP" sz="6600" b="1" dirty="0">
                <a:latin typeface="Gill Sans" charset="0"/>
                <a:cs typeface="Gill Sans" charset="0"/>
              </a:rPr>
              <a:t>happy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3963" y="4697413"/>
            <a:ext cx="2473325" cy="18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4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  <p:bldP spid="16" grpId="0" build="p"/>
      <p:bldP spid="17" grpId="0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6" name="Oval 6"/>
          <p:cNvSpPr>
            <a:spLocks noChangeArrowheads="1"/>
          </p:cNvSpPr>
          <p:nvPr/>
        </p:nvSpPr>
        <p:spPr bwMode="auto">
          <a:xfrm>
            <a:off x="114300" y="2895600"/>
            <a:ext cx="2514600" cy="4572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31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6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59338" y="620713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00"/>
                </a:solidFill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266478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4" name="Oval 6"/>
          <p:cNvSpPr>
            <a:spLocks noChangeArrowheads="1"/>
          </p:cNvSpPr>
          <p:nvPr/>
        </p:nvSpPr>
        <p:spPr bwMode="auto">
          <a:xfrm>
            <a:off x="114300" y="2895600"/>
            <a:ext cx="2514600" cy="4572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52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13033375" cy="1087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3"/>
          <p:cNvSpPr txBox="1">
            <a:spLocks noChangeArrowheads="1"/>
          </p:cNvSpPr>
          <p:nvPr/>
        </p:nvSpPr>
        <p:spPr bwMode="auto">
          <a:xfrm>
            <a:off x="6948488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00"/>
                </a:solidFill>
              </a:rPr>
              <a:t>.com</a:t>
            </a:r>
          </a:p>
        </p:txBody>
      </p:sp>
      <p:sp>
        <p:nvSpPr>
          <p:cNvPr id="5" name="Oval 4"/>
          <p:cNvSpPr/>
          <p:nvPr/>
        </p:nvSpPr>
        <p:spPr>
          <a:xfrm>
            <a:off x="323850" y="3716338"/>
            <a:ext cx="2735263" cy="62388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3850" y="4318000"/>
            <a:ext cx="2735263" cy="623888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6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883" y="0"/>
            <a:ext cx="10099883" cy="62547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16500" y="3190875"/>
            <a:ext cx="4127500" cy="122237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42863"/>
            <a:ext cx="10210800" cy="689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1143000" y="42672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kumimoji="0" lang="en-US" altLang="ja-JP" sz="5600" b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Remember</a:t>
            </a:r>
          </a:p>
          <a:p>
            <a:pPr eaLnBrk="1" hangingPunct="1">
              <a:lnSpc>
                <a:spcPct val="80000"/>
              </a:lnSpc>
            </a:pPr>
            <a:r>
              <a:rPr kumimoji="0" lang="en-US" altLang="ja-JP" sz="5600" b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good things</a:t>
            </a:r>
            <a:endParaRPr kumimoji="0" lang="en-US" altLang="ja-JP" sz="27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5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54431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09600"/>
            <a:ext cx="175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>
                <a:sym typeface="Wingdings"/>
              </a:rPr>
              <a:t></a:t>
            </a:r>
            <a:endParaRPr lang="en-US" sz="16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766137"/>
            <a:ext cx="952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ill Sans"/>
                <a:cs typeface="Gill Sans"/>
              </a:rPr>
              <a:t>3 good things, today!</a:t>
            </a:r>
            <a:endParaRPr lang="en-US" sz="6000" b="1" dirty="0">
              <a:solidFill>
                <a:schemeClr val="tx2">
                  <a:lumMod val="20000"/>
                  <a:lumOff val="80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5694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382000" cy="762000"/>
          </a:xfrm>
        </p:spPr>
        <p:txBody>
          <a:bodyPr/>
          <a:lstStyle/>
          <a:p>
            <a:pPr>
              <a:buNone/>
            </a:pPr>
            <a:r>
              <a:rPr lang="en-US" sz="4400" dirty="0" smtClean="0">
                <a:latin typeface="Gill Sans"/>
                <a:cs typeface="Gill Sans"/>
              </a:rPr>
              <a:t>Good thing </a:t>
            </a:r>
            <a:r>
              <a:rPr lang="en-US" sz="4400" dirty="0" smtClean="0">
                <a:latin typeface="Monotype Sorts" charset="2"/>
                <a:cs typeface="Monotype Sorts" charset="2"/>
              </a:rPr>
              <a:t>À</a:t>
            </a:r>
            <a:endParaRPr lang="en-US" sz="4400" b="1" dirty="0" smtClean="0">
              <a:latin typeface="Bradley Hand ITC"/>
              <a:cs typeface="Bradley Hand ITC"/>
            </a:endParaRPr>
          </a:p>
          <a:p>
            <a:endParaRPr lang="en-US" b="1" dirty="0">
              <a:latin typeface="Bradley Hand ITC"/>
              <a:cs typeface="Bradley Hand IT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435149"/>
            <a:ext cx="8115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rgbClr val="0000FF"/>
                </a:solidFill>
                <a:latin typeface="Bradley Hand ITC"/>
                <a:cs typeface="Bradley Hand ITC"/>
              </a:rPr>
              <a:t>Dinner tasted great </a:t>
            </a:r>
            <a:r>
              <a:rPr lang="en-US" sz="4800" b="1" i="1" dirty="0" smtClean="0">
                <a:solidFill>
                  <a:srgbClr val="0000FF"/>
                </a:solidFill>
                <a:latin typeface="Bradley Hand ITC"/>
                <a:cs typeface="Bradley Hand ITC"/>
              </a:rPr>
              <a:t>tonight.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35847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ill Sans"/>
                <a:cs typeface="Gill Sans"/>
              </a:rPr>
              <a:t>Why?</a:t>
            </a:r>
            <a:endParaRPr lang="en-US" sz="44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2389104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Bradley Hand ITC"/>
                <a:cs typeface="Bradley Hand ITC"/>
              </a:rPr>
              <a:t>My mom’s a good cook. </a:t>
            </a:r>
            <a:endParaRPr lang="en-US" sz="4400" b="1" dirty="0">
              <a:solidFill>
                <a:srgbClr val="0000FF"/>
              </a:solidFill>
              <a:latin typeface="Bradley Hand ITC"/>
              <a:cs typeface="Bradley Hand IT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1242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OR</a:t>
            </a:r>
            <a:r>
              <a:rPr lang="en-US" sz="4400" dirty="0" smtClean="0">
                <a:latin typeface="Gill Sans"/>
                <a:cs typeface="Gill Sans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Bradley Hand ITC"/>
                <a:cs typeface="Bradley Hand ITC"/>
              </a:rPr>
              <a:t>  I was really hungry.  </a:t>
            </a:r>
            <a:endParaRPr lang="en-US" sz="4400" b="1" dirty="0">
              <a:solidFill>
                <a:srgbClr val="0000FF"/>
              </a:solidFill>
              <a:latin typeface="Bradley Hand ITC"/>
              <a:cs typeface="Bradley Hand IT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038600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OR</a:t>
            </a:r>
            <a:r>
              <a:rPr lang="en-US" sz="4400" dirty="0" smtClean="0">
                <a:latin typeface="Gill Sans"/>
                <a:cs typeface="Gill Sans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Bradley Hand ITC"/>
                <a:cs typeface="Bradley Hand ITC"/>
              </a:rPr>
              <a:t>  Satay is my favorite.   </a:t>
            </a:r>
            <a:endParaRPr lang="en-US" sz="4400" b="1" dirty="0">
              <a:solidFill>
                <a:srgbClr val="0000FF"/>
              </a:solidFill>
              <a:latin typeface="Bradley Hand ITC"/>
              <a:cs typeface="Bradley Hand IT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49530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OR</a:t>
            </a:r>
            <a:r>
              <a:rPr lang="en-US" sz="4400" dirty="0" smtClean="0">
                <a:latin typeface="Gill Sans"/>
                <a:cs typeface="Gill Sans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Bradley Hand ITC"/>
                <a:cs typeface="Bradley Hand ITC"/>
              </a:rPr>
              <a:t> I helped make dinner.   </a:t>
            </a:r>
            <a:endParaRPr lang="en-US" sz="4400" b="1" dirty="0">
              <a:solidFill>
                <a:srgbClr val="0000FF"/>
              </a:solidFill>
              <a:latin typeface="Bradley Hand ITC"/>
              <a:cs typeface="Bradley Hand ITC"/>
            </a:endParaRPr>
          </a:p>
        </p:txBody>
      </p:sp>
    </p:spTree>
    <p:extLst>
      <p:ext uri="{BB962C8B-B14F-4D97-AF65-F5344CB8AC3E}">
        <p14:creationId xmlns:p14="http://schemas.microsoft.com/office/powerpoint/2010/main" val="51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54431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09600"/>
            <a:ext cx="175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>
                <a:sym typeface="Wingdings"/>
              </a:rPr>
              <a:t></a:t>
            </a:r>
            <a:endParaRPr lang="en-US" sz="16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766137"/>
            <a:ext cx="952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ill Sans"/>
                <a:cs typeface="Gill Sans"/>
              </a:rPr>
              <a:t>3 good things, today!</a:t>
            </a:r>
            <a:endParaRPr lang="en-US" sz="6000" b="1" dirty="0">
              <a:solidFill>
                <a:schemeClr val="tx2">
                  <a:lumMod val="20000"/>
                  <a:lumOff val="8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489992" y="277342"/>
            <a:ext cx="3454152" cy="2160240"/>
          </a:xfrm>
          <a:prstGeom prst="wedgeEllipseCallout">
            <a:avLst>
              <a:gd name="adj1" fmla="val 77388"/>
              <a:gd name="adj2" fmla="val 5578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3366FF"/>
                </a:solidFill>
                <a:latin typeface="Chalkduster"/>
                <a:cs typeface="Chalkduster"/>
              </a:rPr>
              <a:t>Why?</a:t>
            </a:r>
            <a:endParaRPr lang="en-US" sz="6600" b="1" dirty="0">
              <a:solidFill>
                <a:srgbClr val="3366FF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37793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0"/>
            <a:ext cx="9220200" cy="8068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4876800"/>
            <a:ext cx="9144000" cy="19812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FF00"/>
                </a:solidFill>
                <a:latin typeface="Gill Sans"/>
                <a:cs typeface="Gill Sans"/>
              </a:rPr>
              <a:t>Brain BYTE</a:t>
            </a:r>
            <a:endParaRPr lang="en-US" sz="11500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8722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8991600" cy="1143000"/>
          </a:xfrm>
        </p:spPr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2890838" y="6446838"/>
            <a:ext cx="578167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chemeClr val="tx2"/>
                </a:solidFill>
                <a:hlinkClick r:id="rId3"/>
              </a:rPr>
              <a:t>http://www.centreforconfidence</a:t>
            </a:r>
            <a:r>
              <a:rPr lang="en-US" altLang="ja-JP" sz="1000">
                <a:solidFill>
                  <a:schemeClr val="hlink"/>
                </a:solidFill>
                <a:hlinkClick r:id="rId3"/>
              </a:rPr>
              <a:t>.co.uk/pp/overview.php?p=c2lkPTImdGlkPTAmaWQ9NA</a:t>
            </a:r>
            <a:r>
              <a:rPr lang="en-US" altLang="ja-JP" sz="1000">
                <a:solidFill>
                  <a:schemeClr val="hlink"/>
                </a:solidFill>
              </a:rPr>
              <a:t>==</a:t>
            </a:r>
          </a:p>
          <a:p>
            <a:r>
              <a:rPr lang="en-US" altLang="ja-JP" sz="1000">
                <a:solidFill>
                  <a:schemeClr val="hlink"/>
                </a:solidFill>
                <a:hlinkClick r:id="rId3"/>
              </a:rPr>
              <a:t>http://www.theage.com.au/</a:t>
            </a:r>
            <a:r>
              <a:rPr lang="en-US" altLang="ja-JP" sz="1000">
                <a:solidFill>
                  <a:schemeClr val="hlink"/>
                </a:solidFill>
              </a:rPr>
              <a:t>  Don</a:t>
            </a:r>
            <a:r>
              <a:rPr lang="ja-JP" altLang="en-US" sz="1000">
                <a:solidFill>
                  <a:schemeClr val="hlink"/>
                </a:solidFill>
              </a:rPr>
              <a:t>’</a:t>
            </a:r>
            <a:r>
              <a:rPr lang="en-US" altLang="ja-JP" sz="1000">
                <a:solidFill>
                  <a:schemeClr val="hlink"/>
                </a:solidFill>
              </a:rPr>
              <a:t>t worry, be happy. May 8, 2006</a:t>
            </a:r>
            <a:endParaRPr lang="en-US" altLang="ja-JP" sz="1800"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538" y="-14288"/>
            <a:ext cx="103457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419100"/>
            <a:ext cx="650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0" y="228600"/>
            <a:ext cx="6961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600" b="1">
                <a:solidFill>
                  <a:srgbClr val="FFFF00"/>
                </a:solidFill>
                <a:latin typeface="Gill Sans" charset="0"/>
                <a:cs typeface="Gill Sans" charset="0"/>
              </a:rPr>
              <a:t>Happy students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9863" y="3505200"/>
            <a:ext cx="4249737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9863" y="3505200"/>
            <a:ext cx="5310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latin typeface="Gill Sans" charset="0"/>
                <a:cs typeface="Gill Sans" charset="0"/>
              </a:rPr>
              <a:t>Learn more</a:t>
            </a:r>
            <a:endParaRPr lang="en-US" altLang="ja-JP" sz="5400"/>
          </a:p>
        </p:txBody>
      </p:sp>
      <p:sp>
        <p:nvSpPr>
          <p:cNvPr id="13" name="Rounded Rectangle 12"/>
          <p:cNvSpPr/>
          <p:nvPr/>
        </p:nvSpPr>
        <p:spPr>
          <a:xfrm>
            <a:off x="1914525" y="4724400"/>
            <a:ext cx="5046663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90838" y="5853113"/>
            <a:ext cx="6305550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14525" y="4791075"/>
            <a:ext cx="5310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latin typeface="Gill Sans" charset="0"/>
                <a:cs typeface="Gill Sans" charset="0"/>
              </a:rPr>
              <a:t>Work longer</a:t>
            </a:r>
            <a:endParaRPr lang="en-US" altLang="ja-JP" sz="54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90850" y="5943600"/>
            <a:ext cx="6610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>
                <a:latin typeface="Gill Sans" charset="0"/>
                <a:cs typeface="Gill Sans" charset="0"/>
              </a:rPr>
              <a:t>More enthusiasm</a:t>
            </a:r>
            <a:endParaRPr lang="en-US" altLang="ja-JP" sz="5400"/>
          </a:p>
        </p:txBody>
      </p:sp>
    </p:spTree>
    <p:extLst>
      <p:ext uri="{BB962C8B-B14F-4D97-AF65-F5344CB8AC3E}">
        <p14:creationId xmlns:p14="http://schemas.microsoft.com/office/powerpoint/2010/main" val="297571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5" grpId="0" animBg="1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4525963"/>
          </a:xfrm>
        </p:spPr>
        <p:txBody>
          <a:bodyPr/>
          <a:lstStyle/>
          <a:p>
            <a:pPr algn="r">
              <a:buNone/>
            </a:pPr>
            <a:r>
              <a:rPr lang="en-US" sz="8800" b="1" dirty="0" smtClean="0">
                <a:latin typeface="Gill Sans"/>
                <a:cs typeface="Gill Sans"/>
              </a:rPr>
              <a:t>What’s the science?</a:t>
            </a:r>
            <a:endParaRPr lang="en-US" sz="8800" b="1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5200" cy="26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4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150"/>
            <a:ext cx="8229600" cy="64897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76800" y="533400"/>
            <a:ext cx="3810000" cy="3124200"/>
          </a:xfrm>
          <a:prstGeom prst="roundRect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97125"/>
            <a:ext cx="7924800" cy="71551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184470"/>
            <a:ext cx="8382000" cy="6673530"/>
          </a:xfrm>
          <a:prstGeom prst="roundRect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19200" y="838200"/>
            <a:ext cx="4876800" cy="304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524000" y="3733800"/>
            <a:ext cx="5486400" cy="16764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096000" y="76200"/>
            <a:ext cx="3048000" cy="117316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0" y="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  <a:latin typeface="Gill Sans"/>
                <a:cs typeface="Gill Sans"/>
              </a:rPr>
              <a:t>Happiness level</a:t>
            </a:r>
            <a:endParaRPr lang="en-US" sz="4000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0848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97125"/>
            <a:ext cx="7924800" cy="71551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19200" y="838200"/>
            <a:ext cx="4876800" cy="304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524000" y="3733800"/>
            <a:ext cx="5486400" cy="16764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76199"/>
            <a:ext cx="7543801" cy="68305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0" y="76200"/>
            <a:ext cx="8382000" cy="6673530"/>
          </a:xfrm>
          <a:prstGeom prst="roundRect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248400" y="76200"/>
            <a:ext cx="3048000" cy="117316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10200" y="-762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  <a:latin typeface="Gill Sans"/>
                <a:cs typeface="Gill Sans"/>
              </a:rPr>
              <a:t>Depressive</a:t>
            </a:r>
          </a:p>
          <a:p>
            <a:pPr algn="r"/>
            <a:r>
              <a:rPr lang="en-US" sz="4000" b="1" dirty="0" smtClean="0">
                <a:solidFill>
                  <a:srgbClr val="0000FF"/>
                </a:solidFill>
                <a:latin typeface="Gill Sans"/>
                <a:cs typeface="Gill Sans"/>
              </a:rPr>
              <a:t> symptoms</a:t>
            </a:r>
            <a:endParaRPr lang="en-US" sz="4000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990600" y="3124200"/>
            <a:ext cx="2209800" cy="11430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001" y="4800600"/>
            <a:ext cx="2133599" cy="3810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00600" y="5219700"/>
            <a:ext cx="990600" cy="1905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371600" y="838200"/>
            <a:ext cx="4876800" cy="304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753100" y="4800600"/>
            <a:ext cx="990600" cy="5715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59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54431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09600"/>
            <a:ext cx="175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>
                <a:sym typeface="Wingdings"/>
              </a:rPr>
              <a:t></a:t>
            </a:r>
            <a:endParaRPr lang="en-US" sz="16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766137"/>
            <a:ext cx="952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Gill Sans"/>
                <a:cs typeface="Gill Sans"/>
              </a:rPr>
              <a:t>3 good things, today!</a:t>
            </a:r>
            <a:endParaRPr lang="en-US" sz="6000" b="1" dirty="0">
              <a:solidFill>
                <a:schemeClr val="accent1">
                  <a:lumMod val="40000"/>
                  <a:lumOff val="6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609600"/>
            <a:ext cx="4191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800" b="1" dirty="0" smtClean="0">
                <a:solidFill>
                  <a:schemeClr val="bg1"/>
                </a:solidFill>
                <a:latin typeface="Gill Sans"/>
                <a:cs typeface="Gill Sans"/>
              </a:rPr>
              <a:t>6 </a:t>
            </a:r>
          </a:p>
          <a:p>
            <a:pPr algn="r"/>
            <a:r>
              <a:rPr lang="en-US" sz="6000" b="1" dirty="0" smtClean="0">
                <a:solidFill>
                  <a:schemeClr val="bg1"/>
                </a:solidFill>
                <a:latin typeface="Gill Sans"/>
                <a:cs typeface="Gill Sans"/>
              </a:rPr>
              <a:t>months</a:t>
            </a:r>
          </a:p>
          <a:p>
            <a:pPr algn="r"/>
            <a:r>
              <a:rPr lang="en-US" sz="6000" b="1" dirty="0" smtClean="0">
                <a:solidFill>
                  <a:schemeClr val="bg1"/>
                </a:solidFill>
                <a:latin typeface="Gill Sans"/>
                <a:cs typeface="Gill Sans"/>
              </a:rPr>
              <a:t>of results</a:t>
            </a:r>
            <a:endParaRPr lang="en-US" sz="60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01975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Gill Sans"/>
                <a:cs typeface="Gill Sans"/>
              </a:rPr>
              <a:t>7 days</a:t>
            </a:r>
            <a:endParaRPr lang="en-US" sz="6000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1593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6649062" y="3512785"/>
            <a:ext cx="1116012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257"/>
            <a:ext cx="22272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331794"/>
            <a:ext cx="220503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2694976"/>
            <a:ext cx="26479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789986"/>
            <a:ext cx="13954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30" y="5509851"/>
            <a:ext cx="60181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800000"/>
                </a:solidFill>
                <a:latin typeface="Gill Sans"/>
                <a:cs typeface="Gill Sans"/>
              </a:rPr>
              <a:t>Active Constructive</a:t>
            </a:r>
            <a:r>
              <a:rPr lang="en-US" sz="4400" b="1" dirty="0" smtClean="0">
                <a:latin typeface="Gill Sans"/>
                <a:cs typeface="Gill Sans"/>
              </a:rPr>
              <a:t> </a:t>
            </a:r>
          </a:p>
          <a:p>
            <a:r>
              <a:rPr lang="en-US" sz="4400" b="1" dirty="0">
                <a:latin typeface="Gill Sans"/>
                <a:cs typeface="Gill Sans"/>
              </a:rPr>
              <a:t> </a:t>
            </a:r>
            <a:r>
              <a:rPr lang="en-US" sz="4400" b="1" dirty="0" smtClean="0">
                <a:latin typeface="Gill Sans"/>
                <a:cs typeface="Gill Sans"/>
              </a:rPr>
              <a:t>               Responses</a:t>
            </a:r>
            <a:endParaRPr lang="en-US" sz="4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088723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lang="en-US" altLang="ja-JP" sz="54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Remember</a:t>
            </a:r>
            <a:r>
              <a:rPr kumimoji="0" lang="en-US" altLang="ja-JP" sz="54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 good </a:t>
            </a:r>
            <a:br>
              <a:rPr kumimoji="0" lang="en-US" altLang="ja-JP" sz="54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kumimoji="0" lang="en-US" altLang="ja-JP" sz="54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things </a:t>
            </a:r>
            <a:r>
              <a:rPr kumimoji="0" lang="en-US" altLang="ja-JP" sz="5400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in your </a:t>
            </a:r>
            <a:r>
              <a:rPr kumimoji="0" lang="en-US" altLang="ja-JP" sz="54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life:  </a:t>
            </a:r>
            <a:br>
              <a:rPr kumimoji="0" lang="en-US" altLang="ja-JP" sz="54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kumimoji="0" lang="en-US" altLang="ja-JP" sz="54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the </a:t>
            </a:r>
            <a:r>
              <a:rPr kumimoji="0" lang="en-US" altLang="ja-JP" sz="54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science:</a:t>
            </a:r>
            <a:endParaRPr kumimoji="0" lang="en-US" altLang="ja-JP" sz="5400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1841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ja-JP" sz="1800" b="1">
              <a:solidFill>
                <a:srgbClr val="000000"/>
              </a:solidFill>
              <a:latin typeface="Lucida Handwriting" charset="0"/>
            </a:endParaRPr>
          </a:p>
          <a:p>
            <a:pPr eaLnBrk="1" hangingPunct="1"/>
            <a:endParaRPr lang="en-US" altLang="ja-JP" sz="1800">
              <a:solidFill>
                <a:srgbClr val="000000"/>
              </a:solidFill>
              <a:latin typeface="Lucida Handwriting" charset="0"/>
            </a:endParaRPr>
          </a:p>
          <a:p>
            <a:pPr eaLnBrk="1" hangingPunct="1"/>
            <a:endParaRPr lang="en-US" altLang="ja-JP" sz="1800">
              <a:latin typeface="Palatino" charset="0"/>
            </a:endParaRPr>
          </a:p>
          <a:p>
            <a:pPr eaLnBrk="1" hangingPunct="1"/>
            <a:endParaRPr lang="ja-JP" altLang="en-US" sz="1800">
              <a:latin typeface="Palatino" charset="0"/>
            </a:endParaRPr>
          </a:p>
        </p:txBody>
      </p:sp>
      <p:sp>
        <p:nvSpPr>
          <p:cNvPr id="1034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1" y="2711240"/>
            <a:ext cx="850678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800" dirty="0" smtClean="0">
                <a:latin typeface="Gill Sans" charset="0"/>
                <a:ea typeface="ＭＳ Ｐゴシック" charset="0"/>
                <a:cs typeface="ＭＳ Ｐゴシック" charset="0"/>
              </a:rPr>
              <a:t>Happy 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people and unhappy </a:t>
            </a:r>
            <a:r>
              <a:rPr kumimoji="0" lang="en-US" altLang="ja-JP" sz="4800" dirty="0" smtClean="0">
                <a:latin typeface="Gill Sans" charset="0"/>
                <a:ea typeface="ＭＳ Ｐゴシック" charset="0"/>
                <a:cs typeface="ＭＳ Ｐゴシック" charset="0"/>
              </a:rPr>
              <a:t>people actually 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have about the same number of positive and negative experiences. </a:t>
            </a:r>
            <a:endParaRPr kumimoji="0" lang="en-US" altLang="ja-JP" sz="4800" dirty="0" smtClean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800" dirty="0" smtClean="0">
                <a:latin typeface="Gill Sans" charset="0"/>
                <a:ea typeface="ＭＳ Ｐゴシック" charset="0"/>
                <a:cs typeface="ＭＳ Ｐゴシック" charset="0"/>
              </a:rPr>
              <a:t>Positive 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people notice the good </a:t>
            </a:r>
            <a:r>
              <a:rPr kumimoji="0" lang="en-US" altLang="ja-JP" sz="4800" dirty="0" smtClean="0">
                <a:latin typeface="Gill Sans" charset="0"/>
                <a:ea typeface="ＭＳ Ｐゴシック" charset="0"/>
                <a:cs typeface="ＭＳ Ｐゴシック" charset="0"/>
              </a:rPr>
              <a:t>ones.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800" dirty="0" smtClean="0">
                <a:latin typeface="Gill Sans" charset="0"/>
                <a:ea typeface="ＭＳ Ｐゴシック" charset="0"/>
                <a:cs typeface="ＭＳ Ｐゴシック" charset="0"/>
              </a:rPr>
              <a:t>Negative </a:t>
            </a: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folks notice the bad ones. </a:t>
            </a: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</a:br>
            <a:r>
              <a:rPr kumimoji="0" lang="en-US" altLang="ja-JP" dirty="0">
                <a:latin typeface="Gill Sans" charset="0"/>
                <a:ea typeface="ＭＳ Ｐゴシック" charset="0"/>
                <a:cs typeface="ＭＳ Ｐゴシック" charset="0"/>
              </a:rPr>
              <a:t>					</a:t>
            </a:r>
            <a:r>
              <a:rPr kumimoji="0" lang="en-US" altLang="ja-JP" sz="2400" dirty="0" err="1">
                <a:latin typeface="Gill Sans" charset="0"/>
                <a:ea typeface="ＭＳ Ｐゴシック" charset="0"/>
                <a:cs typeface="ＭＳ Ｐゴシック" charset="0"/>
              </a:rPr>
              <a:t>Parducci</a:t>
            </a:r>
            <a:r>
              <a:rPr kumimoji="0" lang="en-US" altLang="ja-JP" sz="2400" dirty="0">
                <a:latin typeface="Gill Sans" charset="0"/>
                <a:ea typeface="ＭＳ Ｐゴシック" charset="0"/>
                <a:cs typeface="ＭＳ Ｐゴシック" charset="0"/>
              </a:rPr>
              <a:t> 1995</a:t>
            </a:r>
            <a:r>
              <a:rPr kumimoji="0" lang="en-US" altLang="ja-JP" dirty="0">
                <a:latin typeface="Gill Sans" charset="0"/>
                <a:ea typeface="ＭＳ Ｐゴシック" charset="0"/>
                <a:cs typeface="ＭＳ Ｐゴシック" charset="0"/>
              </a:rPr>
              <a:t>  </a:t>
            </a:r>
            <a:r>
              <a:rPr kumimoji="0" lang="en-US" altLang="ja-JP" sz="1400" dirty="0">
                <a:latin typeface="Gill Sans" charset="0"/>
                <a:ea typeface="ＭＳ Ｐゴシック" charset="0"/>
                <a:cs typeface="ＭＳ Ｐゴシック" charset="0"/>
              </a:rPr>
              <a:t>in </a:t>
            </a:r>
            <a:r>
              <a:rPr kumimoji="0" lang="en-US" altLang="ja-JP" sz="1400" dirty="0" err="1">
                <a:latin typeface="Gill Sans" charset="0"/>
                <a:ea typeface="ＭＳ Ｐゴシック" charset="0"/>
                <a:cs typeface="ＭＳ Ｐゴシック" charset="0"/>
              </a:rPr>
              <a:t>Nevin</a:t>
            </a:r>
            <a:endParaRPr kumimoji="0" lang="en-US" altLang="ja-JP" sz="10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3392488" y="1270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ja-JP" altLang="en-US" sz="1800">
              <a:latin typeface="Palatino" charset="0"/>
            </a:endParaRPr>
          </a:p>
        </p:txBody>
      </p:sp>
      <p:sp>
        <p:nvSpPr>
          <p:cNvPr id="103429" name="Rectangle 9"/>
          <p:cNvSpPr>
            <a:spLocks noChangeArrowheads="1"/>
          </p:cNvSpPr>
          <p:nvPr/>
        </p:nvSpPr>
        <p:spPr bwMode="auto">
          <a:xfrm>
            <a:off x="7850188" y="28749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ja-JP" altLang="en-US" sz="1800">
              <a:latin typeface="Palatin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3195"/>
            <a:ext cx="9144000" cy="1828800"/>
          </a:xfrm>
        </p:spPr>
        <p:txBody>
          <a:bodyPr>
            <a:normAutofit fontScale="400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kumimoji="0" lang="en-US" altLang="ja-JP" sz="5400" b="1" dirty="0">
              <a:solidFill>
                <a:srgbClr val="800000"/>
              </a:solidFill>
              <a:latin typeface="Comic Sans MS" charset="0"/>
              <a:ea typeface="ＭＳ Ｐゴシック" charset="0"/>
              <a:cs typeface="Comic Sans MS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0" lang="ja-JP" altLang="en-US" sz="12600" b="1" dirty="0">
                <a:solidFill>
                  <a:srgbClr val="800000"/>
                </a:solidFill>
                <a:latin typeface="Chalkduster"/>
                <a:ea typeface="ＭＳ Ｐゴシック" charset="0"/>
                <a:cs typeface="Chalkduster"/>
              </a:rPr>
              <a:t>“</a:t>
            </a:r>
            <a:r>
              <a:rPr kumimoji="0" lang="en-US" altLang="ja-JP" sz="12600" b="1" dirty="0">
                <a:solidFill>
                  <a:srgbClr val="800000"/>
                </a:solidFill>
                <a:latin typeface="Chalkduster"/>
                <a:ea typeface="ＭＳ Ｐゴシック" charset="0"/>
                <a:cs typeface="Chalkduster"/>
              </a:rPr>
              <a:t>Count your blessings</a:t>
            </a:r>
            <a:r>
              <a:rPr kumimoji="0" lang="ja-JP" altLang="en-US" sz="12600" b="1" dirty="0">
                <a:solidFill>
                  <a:srgbClr val="800000"/>
                </a:solidFill>
                <a:latin typeface="Chalkduster"/>
                <a:ea typeface="ＭＳ Ｐゴシック" charset="0"/>
                <a:cs typeface="Chalkduster"/>
              </a:rPr>
              <a:t>”</a:t>
            </a:r>
            <a:endParaRPr kumimoji="0" lang="en-US" altLang="ja-JP" sz="12600" b="1" dirty="0">
              <a:solidFill>
                <a:srgbClr val="800000"/>
              </a:solidFill>
              <a:latin typeface="Chalkduster"/>
              <a:ea typeface="ＭＳ Ｐゴシック" charset="0"/>
              <a:cs typeface="Chalkduster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2400" dirty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ja-JP" alt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24" y="2999787"/>
            <a:ext cx="5581303" cy="38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72024" y="1856045"/>
            <a:ext cx="49699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 b="1" dirty="0">
                <a:solidFill>
                  <a:srgbClr val="000000"/>
                </a:solidFill>
                <a:latin typeface="Gill Sans"/>
                <a:cs typeface="Gill Sans"/>
              </a:rPr>
              <a:t>she was right.</a:t>
            </a:r>
          </a:p>
          <a:p>
            <a:pPr eaLnBrk="1" hangingPunct="1"/>
            <a:endParaRPr lang="ja-JP" altLang="en-US" sz="18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452" y="312315"/>
            <a:ext cx="822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5400" b="1" dirty="0">
                <a:latin typeface="Gill Sans"/>
                <a:cs typeface="Gill Sans"/>
              </a:rPr>
              <a:t>When your mom said,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dirty="0">
                <a:latin typeface="Gill Sans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ja-JP" altLang="en-US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3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3800" y="1143000"/>
            <a:ext cx="7772400" cy="1143000"/>
          </a:xfrm>
        </p:spPr>
        <p:txBody>
          <a:bodyPr/>
          <a:lstStyle/>
          <a:p>
            <a:pPr algn="r"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75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107525" name="Rectangle 6"/>
          <p:cNvSpPr>
            <a:spLocks noChangeArrowheads="1"/>
          </p:cNvSpPr>
          <p:nvPr/>
        </p:nvSpPr>
        <p:spPr bwMode="auto">
          <a:xfrm>
            <a:off x="1143000" y="426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Do kind </a:t>
            </a:r>
            <a:br>
              <a:rPr lang="en-US" altLang="ja-JP" sz="6000" b="1">
                <a:solidFill>
                  <a:srgbClr val="FFFF00"/>
                </a:solidFill>
                <a:latin typeface="Gill Sans" charset="0"/>
              </a:rPr>
            </a:br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things</a:t>
            </a:r>
            <a:endParaRPr lang="en-US" altLang="ja-JP" sz="60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9400" y="3505200"/>
            <a:ext cx="609600" cy="6858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9050" y="1173163"/>
            <a:ext cx="1000125" cy="812800"/>
          </a:xfrm>
          <a:custGeom>
            <a:avLst/>
            <a:gdLst>
              <a:gd name="connsiteX0" fmla="*/ 0 w 1000500"/>
              <a:gd name="connsiteY0" fmla="*/ 288657 h 812209"/>
              <a:gd name="connsiteX1" fmla="*/ 307846 w 1000500"/>
              <a:gd name="connsiteY1" fmla="*/ 0 h 812209"/>
              <a:gd name="connsiteX2" fmla="*/ 538731 w 1000500"/>
              <a:gd name="connsiteY2" fmla="*/ 19244 h 812209"/>
              <a:gd name="connsiteX3" fmla="*/ 1000500 w 1000500"/>
              <a:gd name="connsiteY3" fmla="*/ 519582 h 812209"/>
              <a:gd name="connsiteX4" fmla="*/ 769616 w 1000500"/>
              <a:gd name="connsiteY4" fmla="*/ 692776 h 812209"/>
              <a:gd name="connsiteX5" fmla="*/ 384808 w 1000500"/>
              <a:gd name="connsiteY5" fmla="*/ 654289 h 812209"/>
              <a:gd name="connsiteX6" fmla="*/ 269365 w 1000500"/>
              <a:gd name="connsiteY6" fmla="*/ 808239 h 812209"/>
              <a:gd name="connsiteX7" fmla="*/ 0 w 1000500"/>
              <a:gd name="connsiteY7" fmla="*/ 288657 h 8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500" h="812209">
                <a:moveTo>
                  <a:pt x="0" y="288657"/>
                </a:moveTo>
                <a:lnTo>
                  <a:pt x="307846" y="0"/>
                </a:lnTo>
                <a:lnTo>
                  <a:pt x="538731" y="19244"/>
                </a:lnTo>
                <a:lnTo>
                  <a:pt x="1000500" y="519582"/>
                </a:lnTo>
                <a:cubicBezTo>
                  <a:pt x="764688" y="716127"/>
                  <a:pt x="769616" y="812209"/>
                  <a:pt x="769616" y="692776"/>
                </a:cubicBezTo>
                <a:lnTo>
                  <a:pt x="384808" y="654289"/>
                </a:lnTo>
                <a:lnTo>
                  <a:pt x="269365" y="808239"/>
                </a:lnTo>
                <a:lnTo>
                  <a:pt x="0" y="28865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31900" y="2078038"/>
            <a:ext cx="673100" cy="327025"/>
          </a:xfrm>
          <a:custGeom>
            <a:avLst/>
            <a:gdLst>
              <a:gd name="connsiteX0" fmla="*/ 0 w 673414"/>
              <a:gd name="connsiteY0" fmla="*/ 327144 h 327144"/>
              <a:gd name="connsiteX1" fmla="*/ 269365 w 673414"/>
              <a:gd name="connsiteY1" fmla="*/ 0 h 327144"/>
              <a:gd name="connsiteX2" fmla="*/ 673414 w 673414"/>
              <a:gd name="connsiteY2" fmla="*/ 327144 h 327144"/>
              <a:gd name="connsiteX3" fmla="*/ 0 w 673414"/>
              <a:gd name="connsiteY3" fmla="*/ 327144 h 32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414" h="327144">
                <a:moveTo>
                  <a:pt x="0" y="327144"/>
                </a:moveTo>
                <a:lnTo>
                  <a:pt x="269365" y="0"/>
                </a:lnTo>
                <a:lnTo>
                  <a:pt x="673414" y="327144"/>
                </a:lnTo>
                <a:lnTo>
                  <a:pt x="0" y="32714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  <a:t>A Chinese proverb:</a:t>
            </a:r>
            <a: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1800" b="1" dirty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8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If you want to be happy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560" y="2133600"/>
            <a:ext cx="8458200" cy="4114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5400" b="1" dirty="0">
                <a:latin typeface="Gill Sans"/>
                <a:ea typeface="ＭＳ Ｐゴシック" charset="0"/>
                <a:cs typeface="Gill Sans"/>
              </a:rPr>
              <a:t>for </a:t>
            </a:r>
            <a:r>
              <a:rPr kumimoji="0" lang="en-US" altLang="ja-JP" sz="5400" b="1" dirty="0" smtClean="0">
                <a:latin typeface="Gill Sans"/>
                <a:ea typeface="ＭＳ Ｐゴシック" charset="0"/>
                <a:cs typeface="Gill Sans"/>
              </a:rPr>
              <a:t>an </a:t>
            </a:r>
            <a:endParaRPr kumimoji="0" lang="en-US" altLang="ja-JP" sz="5400" b="1" dirty="0">
              <a:latin typeface="Gill Sans"/>
              <a:ea typeface="ＭＳ Ｐゴシック" charset="0"/>
              <a:cs typeface="Gill Sans"/>
            </a:endParaRPr>
          </a:p>
          <a:p>
            <a:pPr eaLnBrk="1" hangingPunct="1">
              <a:buFont typeface="Arial" charset="0"/>
              <a:buNone/>
            </a:pPr>
            <a:r>
              <a:rPr lang="en-US" altLang="ja-JP" sz="5400" b="1" dirty="0">
                <a:latin typeface="Gill Sans"/>
                <a:ea typeface="ＭＳ Ｐゴシック" charset="0"/>
                <a:cs typeface="Gill Sans"/>
              </a:rPr>
              <a:t>h</a:t>
            </a:r>
            <a:r>
              <a:rPr lang="en-US" altLang="ja-JP" sz="5400" b="1" dirty="0" smtClean="0">
                <a:latin typeface="Gill Sans"/>
                <a:ea typeface="ＭＳ Ｐゴシック" charset="0"/>
                <a:cs typeface="Gill Sans"/>
              </a:rPr>
              <a:t>our,</a:t>
            </a:r>
            <a:endParaRPr kumimoji="0" lang="en-US" altLang="ja-JP" sz="5400" b="1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823" y="4495800"/>
            <a:ext cx="29826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t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ake a</a:t>
            </a:r>
          </a:p>
          <a:p>
            <a:pPr algn="r"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n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ap.</a:t>
            </a:r>
            <a:endParaRPr lang="en-US" altLang="ja-JP" sz="60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152580" name="TextBox 8"/>
          <p:cNvSpPr txBox="1">
            <a:spLocks noChangeArrowheads="1"/>
          </p:cNvSpPr>
          <p:nvPr/>
        </p:nvSpPr>
        <p:spPr bwMode="auto">
          <a:xfrm>
            <a:off x="1295400" y="2873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sp>
        <p:nvSpPr>
          <p:cNvPr id="152581" name="TextBox 9"/>
          <p:cNvSpPr txBox="1">
            <a:spLocks noChangeArrowheads="1"/>
          </p:cNvSpPr>
          <p:nvPr/>
        </p:nvSpPr>
        <p:spPr bwMode="auto">
          <a:xfrm>
            <a:off x="1260475" y="4691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1239838" y="4321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3" name="TextBox 11"/>
          <p:cNvSpPr txBox="1">
            <a:spLocks noChangeArrowheads="1"/>
          </p:cNvSpPr>
          <p:nvPr/>
        </p:nvSpPr>
        <p:spPr bwMode="auto">
          <a:xfrm>
            <a:off x="1219200" y="5083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90725"/>
            <a:ext cx="61722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83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ja-JP">
                <a:latin typeface="Calibri" charset="0"/>
                <a:ea typeface="ＭＳ Ｐゴシック" charset="0"/>
                <a:cs typeface="ＭＳ Ｐゴシック" charset="0"/>
              </a:rPr>
              <a:t>seritonin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0"/>
            <a:ext cx="985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725863" y="5334000"/>
            <a:ext cx="5418137" cy="9906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725863" y="5334000"/>
            <a:ext cx="541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800" b="1">
                <a:latin typeface="Gill Sans" charset="0"/>
                <a:cs typeface="Gill Sans" charset="0"/>
              </a:rPr>
              <a:t>Learning centers</a:t>
            </a:r>
            <a:endParaRPr lang="en-US" altLang="ja-JP" sz="4800">
              <a:latin typeface="Calibri" charset="0"/>
            </a:endParaRP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7467600" y="6488113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FF00"/>
                </a:solidFill>
              </a:rPr>
              <a:t>Achor 2010</a:t>
            </a:r>
          </a:p>
        </p:txBody>
      </p:sp>
    </p:spTree>
    <p:extLst>
      <p:ext uri="{BB962C8B-B14F-4D97-AF65-F5344CB8AC3E}">
        <p14:creationId xmlns:p14="http://schemas.microsoft.com/office/powerpoint/2010/main" val="7467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557" grpId="0"/>
      <p:bldP spid="2355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  <a:t>A Chinese proverb:</a:t>
            </a:r>
            <a: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1800" b="1" dirty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8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If you want to be happy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560" y="2133600"/>
            <a:ext cx="8458200" cy="4114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5400" b="1" dirty="0">
                <a:latin typeface="Gill Sans"/>
                <a:ea typeface="ＭＳ Ｐゴシック" charset="0"/>
                <a:cs typeface="Gill Sans"/>
              </a:rPr>
              <a:t>for a 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5400" b="1" dirty="0">
                <a:latin typeface="Gill Sans"/>
                <a:ea typeface="ＭＳ Ｐゴシック" charset="0"/>
                <a:cs typeface="Gill Sans"/>
              </a:rPr>
              <a:t>d</a:t>
            </a:r>
            <a:r>
              <a:rPr kumimoji="0" lang="en-US" altLang="ja-JP" sz="5400" b="1" dirty="0" smtClean="0">
                <a:latin typeface="Gill Sans"/>
                <a:ea typeface="ＭＳ Ｐゴシック" charset="0"/>
                <a:cs typeface="Gill Sans"/>
              </a:rPr>
              <a:t>ay,</a:t>
            </a:r>
            <a:endParaRPr kumimoji="0" lang="en-US" altLang="ja-JP" sz="5400" b="1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514" y="4495800"/>
            <a:ext cx="335930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g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o </a:t>
            </a:r>
            <a:endParaRPr lang="en-US" altLang="ja-JP" sz="6000" dirty="0">
              <a:solidFill>
                <a:srgbClr val="800000"/>
              </a:solidFill>
              <a:latin typeface="Chalkduster"/>
              <a:cs typeface="Chalkduster"/>
            </a:endParaRPr>
          </a:p>
          <a:p>
            <a:pPr algn="r"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f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ishing.</a:t>
            </a:r>
            <a:endParaRPr lang="en-US" altLang="ja-JP" sz="6000" dirty="0">
              <a:latin typeface="Chalkduster"/>
              <a:cs typeface="Chalkduster"/>
            </a:endParaRPr>
          </a:p>
        </p:txBody>
      </p:sp>
      <p:sp>
        <p:nvSpPr>
          <p:cNvPr id="152580" name="TextBox 8"/>
          <p:cNvSpPr txBox="1">
            <a:spLocks noChangeArrowheads="1"/>
          </p:cNvSpPr>
          <p:nvPr/>
        </p:nvSpPr>
        <p:spPr bwMode="auto">
          <a:xfrm>
            <a:off x="1295400" y="2873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sp>
        <p:nvSpPr>
          <p:cNvPr id="152581" name="TextBox 9"/>
          <p:cNvSpPr txBox="1">
            <a:spLocks noChangeArrowheads="1"/>
          </p:cNvSpPr>
          <p:nvPr/>
        </p:nvSpPr>
        <p:spPr bwMode="auto">
          <a:xfrm>
            <a:off x="1260475" y="4691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1239838" y="4321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3" name="TextBox 11"/>
          <p:cNvSpPr txBox="1">
            <a:spLocks noChangeArrowheads="1"/>
          </p:cNvSpPr>
          <p:nvPr/>
        </p:nvSpPr>
        <p:spPr bwMode="auto">
          <a:xfrm>
            <a:off x="1219200" y="5083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pic>
        <p:nvPicPr>
          <p:cNvPr id="14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18" y="2133600"/>
            <a:ext cx="563292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05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  <a:t>A Chinese proverb:</a:t>
            </a:r>
            <a: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1800" b="1" dirty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8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If you want to be happy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560" y="2133600"/>
            <a:ext cx="8458200" cy="4114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5400" b="1" dirty="0">
                <a:latin typeface="Gill Sans"/>
                <a:ea typeface="ＭＳ Ｐゴシック" charset="0"/>
                <a:cs typeface="Gill Sans"/>
              </a:rPr>
              <a:t>for a 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5400" b="1" dirty="0">
                <a:latin typeface="Gill Sans"/>
                <a:ea typeface="ＭＳ Ｐゴシック" charset="0"/>
                <a:cs typeface="Gill Sans"/>
              </a:rPr>
              <a:t>m</a:t>
            </a:r>
            <a:r>
              <a:rPr lang="en-US" altLang="ja-JP" sz="5400" b="1" dirty="0" smtClean="0">
                <a:latin typeface="Gill Sans"/>
                <a:ea typeface="ＭＳ Ｐゴシック" charset="0"/>
                <a:cs typeface="Gill Sans"/>
              </a:rPr>
              <a:t>onth,</a:t>
            </a:r>
            <a:endParaRPr kumimoji="0" lang="en-US" altLang="ja-JP" sz="5400" b="1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60476" y="4495800"/>
            <a:ext cx="39396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g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et  </a:t>
            </a:r>
            <a:endParaRPr lang="en-US" altLang="ja-JP" sz="6000" dirty="0">
              <a:solidFill>
                <a:srgbClr val="800000"/>
              </a:solidFill>
              <a:latin typeface="Chalkduster"/>
              <a:cs typeface="Chalkduster"/>
            </a:endParaRPr>
          </a:p>
          <a:p>
            <a:pPr algn="r"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m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arried.</a:t>
            </a:r>
            <a:endParaRPr lang="en-US" altLang="ja-JP" sz="6000" dirty="0">
              <a:latin typeface="Chalkduster"/>
              <a:cs typeface="Chalkduster"/>
            </a:endParaRPr>
          </a:p>
        </p:txBody>
      </p:sp>
      <p:sp>
        <p:nvSpPr>
          <p:cNvPr id="152580" name="TextBox 8"/>
          <p:cNvSpPr txBox="1">
            <a:spLocks noChangeArrowheads="1"/>
          </p:cNvSpPr>
          <p:nvPr/>
        </p:nvSpPr>
        <p:spPr bwMode="auto">
          <a:xfrm>
            <a:off x="1295400" y="2873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sp>
        <p:nvSpPr>
          <p:cNvPr id="152581" name="TextBox 9"/>
          <p:cNvSpPr txBox="1">
            <a:spLocks noChangeArrowheads="1"/>
          </p:cNvSpPr>
          <p:nvPr/>
        </p:nvSpPr>
        <p:spPr bwMode="auto">
          <a:xfrm>
            <a:off x="1260475" y="4691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1239838" y="4321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3" name="TextBox 11"/>
          <p:cNvSpPr txBox="1">
            <a:spLocks noChangeArrowheads="1"/>
          </p:cNvSpPr>
          <p:nvPr/>
        </p:nvSpPr>
        <p:spPr bwMode="auto">
          <a:xfrm>
            <a:off x="1219200" y="5083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pic>
        <p:nvPicPr>
          <p:cNvPr id="10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48" y="2547938"/>
            <a:ext cx="571341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27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  <a:t>A Chinese proverb:</a:t>
            </a:r>
            <a: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1800" b="1" dirty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8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If you want to be happy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560" y="2133600"/>
            <a:ext cx="8458200" cy="4114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5400" b="1" dirty="0">
                <a:latin typeface="Gill Sans"/>
                <a:ea typeface="ＭＳ Ｐゴシック" charset="0"/>
                <a:cs typeface="Gill Sans"/>
              </a:rPr>
              <a:t>for a 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5400" b="1" dirty="0">
                <a:latin typeface="Gill Sans"/>
                <a:ea typeface="ＭＳ Ｐゴシック" charset="0"/>
                <a:cs typeface="Gill Sans"/>
              </a:rPr>
              <a:t>y</a:t>
            </a:r>
            <a:r>
              <a:rPr lang="en-US" altLang="ja-JP" sz="5400" b="1" dirty="0" smtClean="0">
                <a:latin typeface="Gill Sans"/>
                <a:ea typeface="ＭＳ Ｐゴシック" charset="0"/>
                <a:cs typeface="Gill Sans"/>
              </a:rPr>
              <a:t>ear,</a:t>
            </a:r>
            <a:endParaRPr kumimoji="0" lang="en-US" altLang="ja-JP" sz="5400" b="1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5263" y="4495800"/>
            <a:ext cx="31799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inherit </a:t>
            </a:r>
            <a:endParaRPr lang="en-US" altLang="ja-JP" sz="6000" dirty="0">
              <a:solidFill>
                <a:srgbClr val="800000"/>
              </a:solidFill>
              <a:latin typeface="Chalkduster"/>
              <a:cs typeface="Chalkduster"/>
            </a:endParaRPr>
          </a:p>
          <a:p>
            <a:pPr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m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oney.</a:t>
            </a:r>
            <a:endParaRPr lang="en-US" altLang="ja-JP" sz="6000" dirty="0">
              <a:latin typeface="Chalkduster"/>
              <a:cs typeface="Chalkduster"/>
            </a:endParaRPr>
          </a:p>
        </p:txBody>
      </p:sp>
      <p:sp>
        <p:nvSpPr>
          <p:cNvPr id="152580" name="TextBox 8"/>
          <p:cNvSpPr txBox="1">
            <a:spLocks noChangeArrowheads="1"/>
          </p:cNvSpPr>
          <p:nvPr/>
        </p:nvSpPr>
        <p:spPr bwMode="auto">
          <a:xfrm>
            <a:off x="1295400" y="2873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sp>
        <p:nvSpPr>
          <p:cNvPr id="152581" name="TextBox 9"/>
          <p:cNvSpPr txBox="1">
            <a:spLocks noChangeArrowheads="1"/>
          </p:cNvSpPr>
          <p:nvPr/>
        </p:nvSpPr>
        <p:spPr bwMode="auto">
          <a:xfrm>
            <a:off x="1260475" y="4691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1239838" y="4321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3" name="TextBox 11"/>
          <p:cNvSpPr txBox="1">
            <a:spLocks noChangeArrowheads="1"/>
          </p:cNvSpPr>
          <p:nvPr/>
        </p:nvSpPr>
        <p:spPr bwMode="auto">
          <a:xfrm>
            <a:off x="1219200" y="5083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pic>
        <p:nvPicPr>
          <p:cNvPr id="10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98" y="2133600"/>
            <a:ext cx="5973762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67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kumimoji="0" lang="en-US" altLang="ja-JP" b="1" dirty="0">
                <a:latin typeface="Gill Sans" charset="0"/>
                <a:ea typeface="ＭＳ Ｐゴシック" charset="0"/>
                <a:cs typeface="Gill Sans" charset="0"/>
              </a:rPr>
              <a:t>A Chinese proverb:</a:t>
            </a:r>
            <a: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2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1800" b="1" dirty="0">
                <a:latin typeface="Gill Sans" charset="0"/>
                <a:ea typeface="ＭＳ Ｐゴシック" charset="0"/>
                <a:cs typeface="Gill Sans" charset="0"/>
              </a:rPr>
              <a:t> </a:t>
            </a:r>
            <a: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kumimoji="0" lang="en-US" altLang="ja-JP" sz="48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800" b="1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If you want to be happy</a:t>
            </a:r>
          </a:p>
        </p:txBody>
      </p:sp>
      <p:sp>
        <p:nvSpPr>
          <p:cNvPr id="152580" name="TextBox 8"/>
          <p:cNvSpPr txBox="1">
            <a:spLocks noChangeArrowheads="1"/>
          </p:cNvSpPr>
          <p:nvPr/>
        </p:nvSpPr>
        <p:spPr bwMode="auto">
          <a:xfrm>
            <a:off x="1295400" y="2873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sp>
        <p:nvSpPr>
          <p:cNvPr id="152581" name="TextBox 9"/>
          <p:cNvSpPr txBox="1">
            <a:spLocks noChangeArrowheads="1"/>
          </p:cNvSpPr>
          <p:nvPr/>
        </p:nvSpPr>
        <p:spPr bwMode="auto">
          <a:xfrm>
            <a:off x="1260475" y="4691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1239838" y="4321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52583" name="TextBox 11"/>
          <p:cNvSpPr txBox="1">
            <a:spLocks noChangeArrowheads="1"/>
          </p:cNvSpPr>
          <p:nvPr/>
        </p:nvSpPr>
        <p:spPr bwMode="auto">
          <a:xfrm>
            <a:off x="1219200" y="5083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Marker Felt" charset="0"/>
                <a:cs typeface="Marker Felt" charset="0"/>
              </a:rPr>
              <a:t> </a:t>
            </a:r>
            <a:endParaRPr lang="en-US" altLang="ja-JP" sz="1800"/>
          </a:p>
        </p:txBody>
      </p:sp>
      <p:pic>
        <p:nvPicPr>
          <p:cNvPr id="10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914400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0953" y="1957388"/>
            <a:ext cx="8458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altLang="ja-JP" sz="5400" b="1" dirty="0" smtClean="0">
                <a:latin typeface="Gill Sans"/>
                <a:ea typeface="ＭＳ Ｐゴシック" charset="0"/>
                <a:cs typeface="Gill Sans"/>
              </a:rPr>
              <a:t>for a lifetime,</a:t>
            </a:r>
            <a:endParaRPr lang="en-US" altLang="ja-JP" sz="5400" b="1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1457" y="5008660"/>
            <a:ext cx="632822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h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elp </a:t>
            </a:r>
          </a:p>
          <a:p>
            <a:pPr eaLnBrk="1" hangingPunct="1"/>
            <a:r>
              <a:rPr lang="en-US" altLang="ja-JP" sz="6000" dirty="0">
                <a:solidFill>
                  <a:srgbClr val="800000"/>
                </a:solidFill>
                <a:latin typeface="Chalkduster"/>
                <a:cs typeface="Chalkduster"/>
              </a:rPr>
              <a:t>s</a:t>
            </a:r>
            <a:r>
              <a:rPr lang="en-US" altLang="ja-JP" sz="6000" dirty="0" smtClean="0">
                <a:solidFill>
                  <a:srgbClr val="800000"/>
                </a:solidFill>
                <a:latin typeface="Chalkduster"/>
                <a:cs typeface="Chalkduster"/>
              </a:rPr>
              <a:t>omeone else.</a:t>
            </a:r>
            <a:endParaRPr lang="en-US" altLang="ja-JP" sz="60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5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Compliments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en-US" altLang="ja-JP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ja-JP" altLang="en-US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338" y="1256581"/>
            <a:ext cx="11207337" cy="5601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8072" y="2094368"/>
            <a:ext cx="71142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halkduster"/>
                <a:cs typeface="Chalkduster"/>
              </a:rPr>
              <a:t>We made the teacher laugh.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8072" y="2366829"/>
            <a:ext cx="68398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halkduster"/>
                <a:cs typeface="Chalkduster"/>
              </a:rPr>
              <a:t> </a:t>
            </a: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s  v     </a:t>
            </a:r>
            <a:r>
              <a:rPr lang="en-US" sz="6000" dirty="0" smtClean="0">
                <a:solidFill>
                  <a:srgbClr val="FFFF00"/>
                </a:solidFill>
                <a:latin typeface="Chalkduster"/>
                <a:cs typeface="Chalkduster"/>
              </a:rPr>
              <a:t>o    </a:t>
            </a: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</a:t>
            </a:r>
          </a:p>
          <a:p>
            <a:endParaRPr lang="en-US" dirty="0"/>
          </a:p>
        </p:txBody>
      </p:sp>
      <p:sp>
        <p:nvSpPr>
          <p:cNvPr id="6" name="&quot;No&quot; Symbol 5"/>
          <p:cNvSpPr/>
          <p:nvPr/>
        </p:nvSpPr>
        <p:spPr>
          <a:xfrm>
            <a:off x="3330764" y="7306"/>
            <a:ext cx="6839842" cy="6134964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2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Compliments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en-US" altLang="ja-JP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ja-JP" altLang="en-US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2024063" y="1711325"/>
            <a:ext cx="6097587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 i="1">
                <a:latin typeface="Gill Sans" charset="0"/>
              </a:rPr>
              <a:t>You’ve got a beautiful smile. </a:t>
            </a:r>
          </a:p>
          <a:p>
            <a:r>
              <a:rPr lang="en-US" altLang="ja-JP" sz="4400" i="1">
                <a:latin typeface="Gill Sans" charset="0"/>
              </a:rPr>
              <a:t>That’s a really nice scarf.</a:t>
            </a:r>
          </a:p>
          <a:p>
            <a:r>
              <a:rPr lang="en-US" altLang="ja-JP" sz="4400" i="1">
                <a:latin typeface="Gill Sans" charset="0"/>
              </a:rPr>
              <a:t>You’re really nice.</a:t>
            </a:r>
          </a:p>
          <a:p>
            <a:r>
              <a:rPr lang="en-US" altLang="ja-JP" sz="4400" i="1">
                <a:latin typeface="Gill Sans" charset="0"/>
              </a:rPr>
              <a:t>Cool jacket!</a:t>
            </a:r>
          </a:p>
          <a:p>
            <a:r>
              <a:rPr lang="en-US" altLang="ja-JP" sz="4400" i="1">
                <a:latin typeface="Gill Sans" charset="0"/>
              </a:rPr>
              <a:t>You’re always on time. </a:t>
            </a:r>
          </a:p>
          <a:p>
            <a:r>
              <a:rPr lang="en-US" altLang="ja-JP" sz="4400" i="1">
                <a:latin typeface="Gill Sans" charset="0"/>
              </a:rPr>
              <a:t>You’re so smart.	</a:t>
            </a:r>
          </a:p>
          <a:p>
            <a:r>
              <a:rPr lang="en-US" altLang="ja-JP" sz="4400" i="1">
                <a:latin typeface="Gill Sans" charset="0"/>
              </a:rPr>
              <a:t>You are really creative.</a:t>
            </a:r>
            <a:endParaRPr lang="en-US" altLang="ja-JP" sz="1800" i="1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1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Compliments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5146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en-US" altLang="ja-JP" sz="56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</a:t>
            </a:r>
            <a:r>
              <a:rPr kumimoji="0" lang="en-US" altLang="ja-JP" sz="5600" dirty="0">
                <a:latin typeface="Monotype Sorts" charset="0"/>
                <a:ea typeface="Osaka" charset="0"/>
                <a:cs typeface="Osaka" charset="0"/>
                <a:sym typeface="Monotype Sorts" charset="0"/>
              </a:rPr>
              <a:t></a:t>
            </a:r>
            <a:r>
              <a:rPr kumimoji="0" lang="en-US" altLang="ja-JP" sz="5600" dirty="0">
                <a:latin typeface="Gill Sans" charset="0"/>
                <a:ea typeface="Osaka" charset="0"/>
                <a:cs typeface="Osaka" charset="0"/>
              </a:rPr>
              <a:t>Work in groups of 4-5. 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5600" dirty="0">
                <a:latin typeface="Gill Sans" charset="0"/>
                <a:ea typeface="Osaka" charset="0"/>
                <a:cs typeface="Osaka" charset="0"/>
              </a:rPr>
              <a:t>  Think of one true </a:t>
            </a:r>
            <a:r>
              <a:rPr kumimoji="0" lang="en-US" altLang="ja-JP" sz="5600" dirty="0" smtClean="0">
                <a:latin typeface="Gill Sans" charset="0"/>
                <a:ea typeface="Osaka" charset="0"/>
                <a:cs typeface="Osaka" charset="0"/>
              </a:rPr>
              <a:t>compliment </a:t>
            </a:r>
            <a:r>
              <a:rPr kumimoji="0" lang="en-US" altLang="ja-JP" sz="5600" dirty="0">
                <a:latin typeface="Gill Sans" charset="0"/>
                <a:ea typeface="Osaka" charset="0"/>
                <a:cs typeface="Osaka" charset="0"/>
              </a:rPr>
              <a:t>for each person.</a:t>
            </a:r>
            <a:endParaRPr kumimoji="0" lang="en-US" altLang="ja-JP" sz="56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ja-JP" sz="4000" dirty="0">
                <a:latin typeface="Gill Sans" charset="0"/>
                <a:ea typeface="Osaka" charset="0"/>
                <a:cs typeface="Osaka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kumimoji="0" lang="en-US" altLang="ja-JP" sz="28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ja-JP" alt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4114800"/>
            <a:ext cx="7309814" cy="143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4400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</a:t>
            </a:r>
            <a:r>
              <a:rPr lang="en-US" altLang="ja-JP" sz="4400" dirty="0">
                <a:latin typeface="Monotype Sorts" charset="0"/>
                <a:ea typeface="Osaka" charset="0"/>
                <a:cs typeface="Osaka" charset="0"/>
              </a:rPr>
              <a:t></a:t>
            </a:r>
            <a:r>
              <a:rPr lang="en-US" altLang="ja-JP" sz="4800" dirty="0">
                <a:latin typeface="Gill Sans" charset="0"/>
              </a:rPr>
              <a:t>Compliment each partner.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4800" dirty="0">
                <a:latin typeface="Gill Sans" charset="0"/>
              </a:rPr>
              <a:t>Partner, just say, </a:t>
            </a:r>
            <a:r>
              <a:rPr lang="ja-JP" altLang="en-US" sz="4800" dirty="0">
                <a:latin typeface="Gill Sans" charset="0"/>
              </a:rPr>
              <a:t>“</a:t>
            </a:r>
            <a:r>
              <a:rPr lang="en-US" altLang="ja-JP" sz="4800" dirty="0">
                <a:latin typeface="Gill Sans" charset="0"/>
              </a:rPr>
              <a:t>Thank you.</a:t>
            </a:r>
            <a:endParaRPr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188233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Compliments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en-US" altLang="ja-JP"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kumimoji="0" lang="ja-JP" altLang="en-US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7" name="Rectangle 4"/>
          <p:cNvSpPr>
            <a:spLocks noChangeArrowheads="1"/>
          </p:cNvSpPr>
          <p:nvPr/>
        </p:nvSpPr>
        <p:spPr bwMode="auto">
          <a:xfrm>
            <a:off x="2024063" y="1711325"/>
            <a:ext cx="6097587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 i="1" dirty="0">
                <a:latin typeface="Gill Sans" charset="0"/>
              </a:rPr>
              <a:t>You’ve got a beautiful smile. </a:t>
            </a:r>
          </a:p>
          <a:p>
            <a:r>
              <a:rPr lang="en-US" altLang="ja-JP" sz="4400" i="1" dirty="0">
                <a:latin typeface="Gill Sans" charset="0"/>
              </a:rPr>
              <a:t>That’s a really nice scarf.</a:t>
            </a:r>
          </a:p>
          <a:p>
            <a:r>
              <a:rPr lang="en-US" altLang="ja-JP" sz="4400" i="1" dirty="0">
                <a:latin typeface="Gill Sans" charset="0"/>
              </a:rPr>
              <a:t>You’re really nice.</a:t>
            </a:r>
          </a:p>
          <a:p>
            <a:r>
              <a:rPr lang="en-US" altLang="ja-JP" sz="4400" i="1" dirty="0">
                <a:latin typeface="Gill Sans" charset="0"/>
              </a:rPr>
              <a:t>Cool jacket!</a:t>
            </a:r>
          </a:p>
          <a:p>
            <a:r>
              <a:rPr lang="en-US" altLang="ja-JP" sz="4400" i="1" dirty="0">
                <a:latin typeface="Gill Sans" charset="0"/>
              </a:rPr>
              <a:t>You’re always on time. </a:t>
            </a:r>
          </a:p>
          <a:p>
            <a:r>
              <a:rPr lang="en-US" altLang="ja-JP" sz="4400" i="1" dirty="0">
                <a:latin typeface="Gill Sans" charset="0"/>
              </a:rPr>
              <a:t>You’re so smart.	</a:t>
            </a:r>
          </a:p>
          <a:p>
            <a:r>
              <a:rPr lang="en-US" altLang="ja-JP" sz="4400" i="1" dirty="0">
                <a:latin typeface="Gill Sans" charset="0"/>
              </a:rPr>
              <a:t>You are really creative.</a:t>
            </a:r>
            <a:endParaRPr lang="en-US" altLang="ja-JP" sz="1800" i="1" dirty="0"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8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altLang="ja-JP" b="1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Compliments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1143000" y="1524000"/>
            <a:ext cx="800100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4800" dirty="0" smtClean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 </a:t>
            </a:r>
            <a:r>
              <a:rPr lang="en-US" altLang="ja-JP" sz="4800" dirty="0" smtClean="0">
                <a:latin typeface="Gill Sans" charset="0"/>
              </a:rPr>
              <a:t>When </a:t>
            </a:r>
            <a:r>
              <a:rPr lang="en-US" altLang="ja-JP" sz="4800" dirty="0">
                <a:latin typeface="Gill Sans" charset="0"/>
              </a:rPr>
              <a:t>you finish, remember each compliment. </a:t>
            </a:r>
          </a:p>
          <a:p>
            <a:r>
              <a:rPr lang="en-US" altLang="ja-JP" sz="3600" dirty="0">
                <a:latin typeface="Gill Sans" charset="0"/>
              </a:rPr>
              <a:t>	</a:t>
            </a:r>
          </a:p>
          <a:p>
            <a:r>
              <a:rPr lang="en-US" altLang="ja-JP" sz="3600" dirty="0">
                <a:latin typeface="Gill Sans" charset="0"/>
              </a:rPr>
              <a:t>	</a:t>
            </a:r>
            <a:r>
              <a:rPr lang="en-US" altLang="ja-JP" sz="4400" i="1" dirty="0" smtClean="0">
                <a:solidFill>
                  <a:srgbClr val="800000"/>
                </a:solidFill>
                <a:latin typeface="Gill Sans" charset="0"/>
              </a:rPr>
              <a:t>She </a:t>
            </a:r>
            <a:r>
              <a:rPr lang="en-US" altLang="ja-JP" sz="4400" i="1" dirty="0">
                <a:solidFill>
                  <a:srgbClr val="800000"/>
                </a:solidFill>
                <a:latin typeface="Gill Sans" charset="0"/>
              </a:rPr>
              <a:t>said I have a nice smile.</a:t>
            </a:r>
          </a:p>
          <a:p>
            <a:r>
              <a:rPr lang="en-US" altLang="ja-JP" sz="4400" i="1" dirty="0">
                <a:solidFill>
                  <a:srgbClr val="800000"/>
                </a:solidFill>
                <a:latin typeface="Gill Sans" charset="0"/>
              </a:rPr>
              <a:t>	</a:t>
            </a:r>
            <a:r>
              <a:rPr lang="en-US" altLang="ja-JP" sz="4400" i="1" dirty="0" smtClean="0">
                <a:solidFill>
                  <a:srgbClr val="800000"/>
                </a:solidFill>
                <a:latin typeface="Gill Sans" charset="0"/>
              </a:rPr>
              <a:t>He </a:t>
            </a:r>
            <a:r>
              <a:rPr lang="en-US" altLang="ja-JP" sz="4400" i="1" dirty="0">
                <a:solidFill>
                  <a:srgbClr val="800000"/>
                </a:solidFill>
                <a:latin typeface="Gill Sans" charset="0"/>
              </a:rPr>
              <a:t>said I am creative. </a:t>
            </a:r>
          </a:p>
          <a:p>
            <a:r>
              <a:rPr lang="en-US" altLang="ja-JP" sz="3600" dirty="0">
                <a:latin typeface="Gill Sans" charset="0"/>
              </a:rPr>
              <a:t>	</a:t>
            </a:r>
            <a:r>
              <a:rPr lang="en-US" altLang="ja-JP" sz="1800" dirty="0">
                <a:latin typeface="Gill Sans" charset="0"/>
              </a:rPr>
              <a:t> </a:t>
            </a:r>
            <a:endParaRPr lang="en-US" altLang="ja-JP" sz="1800" dirty="0">
              <a:latin typeface="Times" charset="0"/>
            </a:endParaRPr>
          </a:p>
          <a:p>
            <a:endParaRPr lang="ja-JP" altLang="en-US" sz="1800" i="1" dirty="0">
              <a:latin typeface="Gill Sans" charset="0"/>
            </a:endParaRPr>
          </a:p>
        </p:txBody>
      </p:sp>
      <p:graphicFrame>
        <p:nvGraphicFramePr>
          <p:cNvPr id="17510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903811"/>
              </p:ext>
            </p:extLst>
          </p:nvPr>
        </p:nvGraphicFramePr>
        <p:xfrm>
          <a:off x="5805931" y="5817394"/>
          <a:ext cx="12890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80" name="Document" r:id="rId4" imgW="1289307" imgH="694945" progId="Word.Document.8">
                  <p:embed/>
                </p:oleObj>
              </mc:Choice>
              <mc:Fallback>
                <p:oleObj name="Document" r:id="rId4" imgW="1289307" imgH="69494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931" y="5817394"/>
                        <a:ext cx="1289050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6" name="Rectangle 6"/>
          <p:cNvSpPr>
            <a:spLocks noChangeArrowheads="1"/>
          </p:cNvSpPr>
          <p:nvPr/>
        </p:nvSpPr>
        <p:spPr bwMode="auto">
          <a:xfrm>
            <a:off x="7324725" y="949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 sz="18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66050" y="5024426"/>
            <a:ext cx="1052473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800" dirty="0">
                <a:latin typeface="Gill Sans" charset="0"/>
              </a:rPr>
              <a:t>Every time you remember a </a:t>
            </a:r>
            <a:endParaRPr lang="en-US" altLang="ja-JP" sz="4800" dirty="0" smtClean="0">
              <a:latin typeface="Gill Sans" charset="0"/>
            </a:endParaRPr>
          </a:p>
          <a:p>
            <a:pPr eaLnBrk="1" hangingPunct="1"/>
            <a:r>
              <a:rPr lang="en-US" altLang="ja-JP" sz="4800" dirty="0" smtClean="0">
                <a:latin typeface="Gill Sans" charset="0"/>
              </a:rPr>
              <a:t>compliment</a:t>
            </a:r>
            <a:r>
              <a:rPr lang="en-US" altLang="ja-JP" sz="4800" dirty="0">
                <a:latin typeface="Gill Sans" charset="0"/>
              </a:rPr>
              <a:t>, </a:t>
            </a:r>
            <a:r>
              <a:rPr lang="en-US" altLang="ja-JP" sz="4800" dirty="0" smtClean="0">
                <a:latin typeface="Gill Sans" charset="0"/>
              </a:rPr>
              <a:t>smile</a:t>
            </a:r>
            <a:r>
              <a:rPr lang="en-US" altLang="ja-JP" sz="4800" dirty="0">
                <a:latin typeface="Gill Sans" charset="0"/>
              </a:rPr>
              <a:t>. </a:t>
            </a:r>
          </a:p>
          <a:p>
            <a:pPr eaLnBrk="1" hangingPunct="1"/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693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 build="p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983738" y="425736"/>
            <a:ext cx="77724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kumimoji="0" lang="en-US" altLang="ja-JP" sz="6000" dirty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Do kind </a:t>
            </a:r>
            <a:r>
              <a:rPr kumimoji="0" lang="en-US" altLang="ja-JP" sz="60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things - </a:t>
            </a:r>
            <a:br>
              <a:rPr kumimoji="0" lang="en-US" altLang="ja-JP" sz="6000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</a:br>
            <a:r>
              <a:rPr kumimoji="0" lang="en-US" altLang="ja-JP" sz="6000" b="1" dirty="0" smtClean="0">
                <a:solidFill>
                  <a:srgbClr val="800000"/>
                </a:solidFill>
                <a:latin typeface="Gill Sans"/>
                <a:ea typeface="ＭＳ Ｐゴシック" charset="0"/>
                <a:cs typeface="Gill Sans"/>
              </a:rPr>
              <a:t>the science:</a:t>
            </a:r>
            <a:endParaRPr kumimoji="0" lang="en-US" altLang="ja-JP" sz="6000" dirty="0">
              <a:solidFill>
                <a:srgbClr val="800000"/>
              </a:solidFill>
              <a:latin typeface="Gill Sans"/>
              <a:ea typeface="ＭＳ Ｐゴシック" charset="0"/>
              <a:cs typeface="Gill Sans"/>
            </a:endParaRP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67" y="2650772"/>
            <a:ext cx="8985233" cy="4114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4400" dirty="0">
                <a:latin typeface="Gill Sans" charset="0"/>
                <a:ea typeface="ＭＳ Ｐゴシック" charset="0"/>
                <a:cs typeface="ＭＳ Ｐゴシック" charset="0"/>
              </a:rPr>
              <a:t>Life satisfactions (being happy with life) is about 24% higher in people who do kind </a:t>
            </a:r>
            <a:r>
              <a:rPr kumimoji="0" lang="en-US" altLang="ja-JP" sz="4400" dirty="0" smtClean="0">
                <a:latin typeface="Gill Sans" charset="0"/>
                <a:ea typeface="ＭＳ Ｐゴシック" charset="0"/>
                <a:cs typeface="ＭＳ Ｐゴシック" charset="0"/>
              </a:rPr>
              <a:t>things.</a:t>
            </a:r>
            <a:r>
              <a:rPr lang="en-US" altLang="ja-JP" sz="1600" dirty="0" smtClean="0">
                <a:latin typeface="Gill Sans" charset="0"/>
                <a:ea typeface="ＭＳ Ｐゴシック" charset="0"/>
                <a:cs typeface="ＭＳ Ｐゴシック" charset="0"/>
              </a:rPr>
              <a:t>	Williams,</a:t>
            </a:r>
            <a:r>
              <a:rPr kumimoji="0" lang="en-US" altLang="ja-JP" sz="1600" dirty="0" smtClean="0">
                <a:latin typeface="Gill San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ja-JP" sz="1600" dirty="0">
                <a:latin typeface="Gill Sans" charset="0"/>
                <a:ea typeface="ＭＳ Ｐゴシック" charset="0"/>
                <a:cs typeface="ＭＳ Ｐゴシック" charset="0"/>
              </a:rPr>
              <a:t>Haber, Weaver &amp; Freeman, </a:t>
            </a:r>
            <a:r>
              <a:rPr kumimoji="0" lang="en-US" altLang="ja-JP" sz="1600" dirty="0" smtClean="0">
                <a:latin typeface="Gill Sans" charset="0"/>
                <a:ea typeface="ＭＳ Ｐゴシック" charset="0"/>
                <a:cs typeface="ＭＳ Ｐゴシック" charset="0"/>
              </a:rPr>
              <a:t>1998</a:t>
            </a:r>
            <a:endParaRPr kumimoji="0" lang="en-US" altLang="ja-JP" sz="4000" dirty="0">
              <a:latin typeface="Gill San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kumimoji="0" lang="en-US" altLang="ja-JP" sz="4800" dirty="0">
                <a:latin typeface="Gill Sans" charset="0"/>
                <a:ea typeface="ＭＳ Ｐゴシック" charset="0"/>
                <a:cs typeface="ＭＳ Ｐゴシック" charset="0"/>
              </a:rPr>
              <a:t>People who volunteer are, on average, twice as likely to feel happy as non-volunteers. </a:t>
            </a:r>
            <a:r>
              <a:rPr kumimoji="0" lang="en-US" altLang="ja-JP" sz="1800" dirty="0" smtClean="0">
                <a:latin typeface="Gill Sans" charset="0"/>
                <a:ea typeface="ＭＳ Ｐゴシック" charset="0"/>
                <a:cs typeface="ＭＳ Ｐゴシック" charset="0"/>
              </a:rPr>
              <a:t>Crist</a:t>
            </a:r>
            <a:r>
              <a:rPr kumimoji="0" lang="en-US" altLang="ja-JP" sz="1800" dirty="0">
                <a:latin typeface="Gill Sans" charset="0"/>
                <a:ea typeface="ＭＳ Ｐゴシック" charset="0"/>
                <a:cs typeface="ＭＳ Ｐゴシック" charset="0"/>
              </a:rPr>
              <a:t>-</a:t>
            </a:r>
            <a:r>
              <a:rPr kumimoji="0" lang="en-US" altLang="ja-JP" sz="1800" dirty="0" err="1">
                <a:latin typeface="Gill Sans" charset="0"/>
                <a:ea typeface="ＭＳ Ｐゴシック" charset="0"/>
                <a:cs typeface="ＭＳ Ｐゴシック" charset="0"/>
              </a:rPr>
              <a:t>Houran</a:t>
            </a:r>
            <a:r>
              <a:rPr kumimoji="0" lang="en-US" altLang="ja-JP" sz="1800" dirty="0">
                <a:latin typeface="Gill Sans" charset="0"/>
                <a:ea typeface="ＭＳ Ｐゴシック" charset="0"/>
                <a:cs typeface="ＭＳ Ｐゴシック" charset="0"/>
              </a:rPr>
              <a:t>, 1996 </a:t>
            </a:r>
            <a:r>
              <a:rPr lang="en-US" altLang="ja-JP" sz="1200" dirty="0">
                <a:latin typeface="Gill Sans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en-US" altLang="ja-JP" sz="1050" dirty="0" smtClean="0">
                <a:latin typeface="Gill Sans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en-US" altLang="ja-JP" sz="1050" dirty="0" err="1" smtClean="0">
                <a:latin typeface="Gill Sans" charset="0"/>
                <a:ea typeface="ＭＳ Ｐゴシック" charset="0"/>
                <a:cs typeface="ＭＳ Ｐゴシック" charset="0"/>
              </a:rPr>
              <a:t>Niven</a:t>
            </a:r>
            <a:r>
              <a:rPr kumimoji="0" lang="en-US" altLang="ja-JP" sz="1050" dirty="0" smtClean="0"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  <a:endParaRPr kumimoji="0" lang="en-US" altLang="ja-JP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2" y="0"/>
            <a:ext cx="9056168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613647" y="956235"/>
            <a:ext cx="6783294" cy="29883"/>
          </a:xfrm>
          <a:prstGeom prst="line">
            <a:avLst/>
          </a:prstGeom>
          <a:ln w="1619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05049" y="866593"/>
            <a:ext cx="2256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55%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1683871"/>
            <a:ext cx="1625600" cy="1625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13647" y="2214282"/>
            <a:ext cx="3346824" cy="1"/>
          </a:xfrm>
          <a:prstGeom prst="line">
            <a:avLst/>
          </a:prstGeom>
          <a:ln w="1619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07978" y="1616805"/>
            <a:ext cx="171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26%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7020" y="3916687"/>
            <a:ext cx="171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12%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020" y="4741582"/>
            <a:ext cx="1625600" cy="149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471" y="2496671"/>
            <a:ext cx="1625600" cy="1625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613647" y="4443505"/>
            <a:ext cx="1449294" cy="0"/>
          </a:xfrm>
          <a:prstGeom prst="line">
            <a:avLst/>
          </a:prstGeom>
          <a:ln w="1619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97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10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00" y="0"/>
            <a:ext cx="1029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06413" y="450850"/>
            <a:ext cx="8389937" cy="25066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6194" b="1" dirty="0">
                <a:solidFill>
                  <a:srgbClr val="FFFF00"/>
                </a:solidFill>
                <a:latin typeface="Gill Sans"/>
                <a:ea typeface="Comic Sans MS" charset="0"/>
                <a:cs typeface="Gill Sans"/>
              </a:rPr>
              <a:t>Kindness gives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6194" b="1" dirty="0">
                <a:solidFill>
                  <a:srgbClr val="FFFF00"/>
                </a:solidFill>
                <a:latin typeface="Gill Sans"/>
                <a:ea typeface="Comic Sans MS" charset="0"/>
                <a:cs typeface="Gill Sans"/>
              </a:rPr>
              <a:t>birth to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6194" b="1" dirty="0">
                <a:solidFill>
                  <a:srgbClr val="FFFF00"/>
                </a:solidFill>
                <a:latin typeface="Gill Sans"/>
                <a:ea typeface="Comic Sans MS" charset="0"/>
                <a:cs typeface="Gill Sans"/>
              </a:rPr>
              <a:t>kindness.</a:t>
            </a:r>
            <a:r>
              <a:rPr lang="en-US" altLang="ja-JP" sz="3613" b="1" dirty="0">
                <a:solidFill>
                  <a:srgbClr val="FFFF00"/>
                </a:solidFill>
                <a:latin typeface="Gill Sans"/>
                <a:ea typeface="Comic Sans MS" charset="0"/>
                <a:cs typeface="Gill Sans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2800" dirty="0">
                <a:latin typeface="Gill Sans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ja-JP" altLang="en-US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370513" y="5575300"/>
            <a:ext cx="312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chemeClr val="bg1"/>
                </a:solidFill>
                <a:latin typeface="Gill Sans" charset="0"/>
                <a:cs typeface="Gill Sans" charset="0"/>
              </a:rPr>
              <a:t>-Greek proverb</a:t>
            </a:r>
          </a:p>
        </p:txBody>
      </p:sp>
    </p:spTree>
    <p:extLst>
      <p:ext uri="{BB962C8B-B14F-4D97-AF65-F5344CB8AC3E}">
        <p14:creationId xmlns:p14="http://schemas.microsoft.com/office/powerpoint/2010/main" val="282322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0" y="12192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2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5"/>
          <p:cNvSpPr>
            <a:spLocks noChangeArrowheads="1"/>
          </p:cNvSpPr>
          <p:nvPr/>
        </p:nvSpPr>
        <p:spPr bwMode="auto">
          <a:xfrm>
            <a:off x="4267200" y="0"/>
            <a:ext cx="48768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14234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1148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r" eaLnBrk="1" hangingPunct="1"/>
            <a:r>
              <a:rPr kumimoji="0" lang="en-US" altLang="ja-JP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Say, </a:t>
            </a:r>
          </a:p>
          <a:p>
            <a:pPr algn="r" eaLnBrk="1" hangingPunct="1"/>
            <a:r>
              <a:rPr kumimoji="0" lang="ja-JP" altLang="en-US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thank you.</a:t>
            </a:r>
            <a:r>
              <a:rPr kumimoji="0" lang="ja-JP" altLang="en-US" sz="6000" b="1">
                <a:solidFill>
                  <a:srgbClr val="FFFF00"/>
                </a:solidFill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endParaRPr kumimoji="0" lang="ja-JP" altLang="en-US" sz="600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9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Thank you to the world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894" y="1643886"/>
            <a:ext cx="7924800" cy="20447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800" dirty="0">
                <a:solidFill>
                  <a:srgbClr val="800000"/>
                </a:solidFill>
                <a:latin typeface="Monotype Sorts" charset="2"/>
                <a:ea typeface="Osaka" charset="-128"/>
                <a:cs typeface="Osaka" charset="-128"/>
                <a:sym typeface="Monotype Sorts" charset="2"/>
              </a:rPr>
              <a:t></a:t>
            </a:r>
            <a:r>
              <a:rPr lang="en-US" sz="4800" dirty="0">
                <a:latin typeface="Monotype Sorts" charset="2"/>
                <a:ea typeface="ＭＳ Ｐゴシック" charset="-128"/>
                <a:cs typeface="ＭＳ Ｐゴシック" charset="-128"/>
                <a:sym typeface="Monotype Sorts" charset="2"/>
              </a:rPr>
              <a:t></a:t>
            </a:r>
            <a:r>
              <a:rPr lang="en-US" sz="4800" dirty="0">
                <a:latin typeface="Gill Sans" charset="0"/>
                <a:ea typeface="ＭＳ Ｐゴシック" charset="-128"/>
                <a:cs typeface="ＭＳ Ｐゴシック" charset="-128"/>
              </a:rPr>
              <a:t>How many languages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800" dirty="0">
                <a:latin typeface="Gill Sans" charset="0"/>
                <a:ea typeface="ＭＳ Ｐゴシック" charset="-128"/>
                <a:cs typeface="ＭＳ Ｐゴシック" charset="-128"/>
              </a:rPr>
              <a:t>  can you say “thank you” in</a:t>
            </a:r>
            <a:r>
              <a:rPr lang="en-US" sz="4800" dirty="0" smtClean="0">
                <a:latin typeface="Gill Sans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latin typeface="Gill Sans" charset="0"/>
                <a:ea typeface="Gill Sans" charset="0"/>
                <a:cs typeface="Gill Sans" charset="0"/>
              </a:rPr>
              <a:t>	</a:t>
            </a:r>
            <a:endParaRPr lang="en-US" dirty="0" smtClean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66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725" y="3060108"/>
            <a:ext cx="24177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743687"/>
            <a:ext cx="9266479" cy="143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rgbClr val="800000"/>
                </a:solidFill>
                <a:latin typeface="Monotype Sorts" charset="2"/>
                <a:ea typeface="Osaka" charset="-128"/>
                <a:cs typeface="Osaka" charset="-128"/>
                <a:sym typeface="Monotype Sorts" charset="2"/>
              </a:rPr>
              <a:t></a:t>
            </a:r>
            <a:r>
              <a:rPr lang="en-US" sz="4800" dirty="0">
                <a:latin typeface="Monotype Sorts" charset="2"/>
                <a:ea typeface="Osaka" charset="-128"/>
                <a:cs typeface="Osaka" charset="-128"/>
              </a:rPr>
              <a:t></a:t>
            </a:r>
            <a:r>
              <a:rPr lang="en-US" sz="4800" dirty="0">
                <a:latin typeface="Gill Sans" charset="0"/>
              </a:rPr>
              <a:t>Why do you want to say </a:t>
            </a:r>
          </a:p>
          <a:p>
            <a:pPr>
              <a:lnSpc>
                <a:spcPct val="90000"/>
              </a:lnSpc>
            </a:pPr>
            <a:r>
              <a:rPr lang="en-US" sz="4800" dirty="0">
                <a:latin typeface="Gill Sans" charset="0"/>
              </a:rPr>
              <a:t>thank you to each country/language?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7146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Thank you to the world</a:t>
            </a:r>
          </a:p>
        </p:txBody>
      </p:sp>
      <p:pic>
        <p:nvPicPr>
          <p:cNvPr id="1966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725" y="3062190"/>
            <a:ext cx="24177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6725" y="3062190"/>
            <a:ext cx="2438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846" y="1673231"/>
            <a:ext cx="9266479" cy="143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rgbClr val="800000"/>
                </a:solidFill>
                <a:latin typeface="Monotype Sorts" charset="2"/>
                <a:ea typeface="Osaka" charset="-128"/>
                <a:cs typeface="Osaka" charset="-128"/>
                <a:sym typeface="Monotype Sorts" charset="2"/>
              </a:rPr>
              <a:t></a:t>
            </a:r>
            <a:r>
              <a:rPr lang="en-US" sz="4800" dirty="0">
                <a:latin typeface="Monotype Sorts" charset="2"/>
                <a:ea typeface="Osaka" charset="-128"/>
                <a:cs typeface="Osaka" charset="-128"/>
              </a:rPr>
              <a:t></a:t>
            </a:r>
            <a:r>
              <a:rPr lang="en-US" sz="4800" dirty="0">
                <a:latin typeface="Gill Sans" charset="0"/>
              </a:rPr>
              <a:t>Why do you want to say </a:t>
            </a:r>
          </a:p>
          <a:p>
            <a:pPr>
              <a:lnSpc>
                <a:spcPct val="90000"/>
              </a:lnSpc>
            </a:pPr>
            <a:r>
              <a:rPr lang="en-US" sz="4800" dirty="0">
                <a:latin typeface="Gill Sans" charset="0"/>
              </a:rPr>
              <a:t>thank you to each country/language?</a:t>
            </a:r>
            <a:endParaRPr lang="en-US" sz="4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654915" y="3657429"/>
            <a:ext cx="8567724" cy="193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800" dirty="0">
                <a:latin typeface="Gill Sans" charset="0"/>
                <a:ea typeface="Gill Sans" charset="0"/>
                <a:cs typeface="Gill Sans" charset="0"/>
              </a:rPr>
              <a:t>	</a:t>
            </a:r>
            <a:r>
              <a:rPr lang="en-US" sz="4400" i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I want to say “grazie” to Italy. </a:t>
            </a:r>
          </a:p>
          <a:p>
            <a:pPr lvl="1">
              <a:lnSpc>
                <a:spcPct val="90000"/>
              </a:lnSpc>
            </a:pPr>
            <a:r>
              <a:rPr lang="en-US" sz="4400" i="1" dirty="0" smtClean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	They gave the world some </a:t>
            </a:r>
          </a:p>
          <a:p>
            <a:pPr lvl="1">
              <a:lnSpc>
                <a:spcPct val="90000"/>
              </a:lnSpc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	</a:t>
            </a:r>
            <a:r>
              <a:rPr lang="en-US" sz="4400" i="1" dirty="0" smtClean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		great art.</a:t>
            </a:r>
            <a:endParaRPr lang="en-US" sz="4400" i="1" dirty="0">
              <a:solidFill>
                <a:srgbClr val="80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136526" y="5589240"/>
            <a:ext cx="78279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3200" i="1" dirty="0">
                <a:solidFill>
                  <a:schemeClr val="tx2"/>
                </a:solidFill>
                <a:latin typeface="Bradley Hand ITC TT-Bold" charset="0"/>
              </a:rPr>
              <a:t>						</a:t>
            </a:r>
            <a:r>
              <a:rPr lang="en-US" sz="4800" b="1" i="1" dirty="0">
                <a:solidFill>
                  <a:srgbClr val="FF0D2E"/>
                </a:solidFill>
                <a:latin typeface="Gill Sans"/>
                <a:cs typeface="Gill Sans"/>
              </a:rPr>
              <a:t>And pizza.</a:t>
            </a:r>
            <a:r>
              <a:rPr lang="en-US" sz="4800" b="1" dirty="0">
                <a:latin typeface="Gill Sans"/>
                <a:ea typeface="Gill Sans" charset="0"/>
                <a:cs typeface="Gill Sans"/>
              </a:rPr>
              <a:t> </a:t>
            </a:r>
            <a:endParaRPr lang="en-US" sz="48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141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Thank </a:t>
            </a:r>
            <a:r>
              <a:rPr lang="en-US" b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you to the world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7924800" cy="1295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endParaRPr lang="en-US" smtClean="0">
              <a:latin typeface="Times" pitchFamily="-10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3844" name="TextBox 10"/>
          <p:cNvSpPr txBox="1">
            <a:spLocks noChangeArrowheads="1"/>
          </p:cNvSpPr>
          <p:nvPr/>
        </p:nvSpPr>
        <p:spPr bwMode="auto">
          <a:xfrm>
            <a:off x="0" y="1981200"/>
            <a:ext cx="7827963" cy="442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4000" dirty="0"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r>
              <a:rPr lang="en-US" sz="66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I </a:t>
            </a:r>
            <a:r>
              <a:rPr lang="en-US" sz="6600" i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want </a:t>
            </a:r>
            <a:r>
              <a:rPr lang="en-US" sz="66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to say </a:t>
            </a:r>
          </a:p>
          <a:p>
            <a:pPr lvl="1">
              <a:lnSpc>
                <a:spcPct val="90000"/>
              </a:lnSpc>
            </a:pPr>
            <a:r>
              <a:rPr lang="en-US" sz="66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“      	 </a:t>
            </a:r>
            <a:r>
              <a:rPr lang="en-US" sz="6600" i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          ”</a:t>
            </a:r>
          </a:p>
          <a:p>
            <a:pPr lvl="1">
              <a:lnSpc>
                <a:spcPct val="90000"/>
              </a:lnSpc>
            </a:pPr>
            <a:r>
              <a:rPr lang="en-US" sz="66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</a:t>
            </a:r>
            <a:r>
              <a:rPr lang="en-US" sz="6600" i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o Indonesia</a:t>
            </a:r>
          </a:p>
          <a:p>
            <a:pPr lvl="1">
              <a:lnSpc>
                <a:spcPct val="90000"/>
              </a:lnSpc>
            </a:pPr>
            <a:r>
              <a:rPr lang="en-US" sz="66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r>
              <a:rPr lang="en-US" sz="6600" i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	for</a:t>
            </a:r>
            <a:r>
              <a:rPr lang="en-US" sz="66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… </a:t>
            </a:r>
          </a:p>
          <a:p>
            <a:pPr lvl="1">
              <a:lnSpc>
                <a:spcPct val="90000"/>
              </a:lnSpc>
            </a:pPr>
            <a:r>
              <a:rPr lang="en-US" sz="4800" i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endParaRPr lang="en-US" sz="4800" dirty="0"/>
          </a:p>
        </p:txBody>
      </p:sp>
      <p:sp>
        <p:nvSpPr>
          <p:cNvPr id="163845" name="TextBox 8"/>
          <p:cNvSpPr txBox="1">
            <a:spLocks noChangeArrowheads="1"/>
          </p:cNvSpPr>
          <p:nvPr/>
        </p:nvSpPr>
        <p:spPr bwMode="auto">
          <a:xfrm>
            <a:off x="990600" y="3055938"/>
            <a:ext cx="53095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dirty="0" err="1"/>
              <a:t>Terima</a:t>
            </a:r>
            <a:r>
              <a:rPr lang="en-US" sz="6000" dirty="0"/>
              <a:t> </a:t>
            </a:r>
            <a:r>
              <a:rPr lang="en-US" sz="6000" dirty="0" err="1"/>
              <a:t>kasih</a:t>
            </a:r>
            <a:endParaRPr lang="en-US" sz="6000" dirty="0" smtClean="0"/>
          </a:p>
        </p:txBody>
      </p:sp>
      <p:pic>
        <p:nvPicPr>
          <p:cNvPr id="8" name="Picture 7" descr="MICE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161634"/>
            <a:ext cx="9144000" cy="1392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6033" y="4797152"/>
            <a:ext cx="6608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halkduster"/>
                <a:cs typeface="Chalkduster"/>
              </a:rPr>
              <a:t>Indonesian 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halkduster"/>
                <a:cs typeface="Chalkduster"/>
              </a:rPr>
              <a:t>teachers!</a:t>
            </a:r>
            <a:endParaRPr lang="en-US" sz="6000" b="1" dirty="0">
              <a:solidFill>
                <a:srgbClr val="FF0000"/>
              </a:solidFill>
              <a:latin typeface="Chalkduster"/>
              <a:cs typeface="Chalkdu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084" y="2531932"/>
            <a:ext cx="3085306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Thank you to the world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7924800" cy="1295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endParaRPr lang="en-US" smtClean="0">
              <a:latin typeface="Times" pitchFamily="-10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3844" name="TextBox 10"/>
          <p:cNvSpPr txBox="1">
            <a:spLocks noChangeArrowheads="1"/>
          </p:cNvSpPr>
          <p:nvPr/>
        </p:nvSpPr>
        <p:spPr bwMode="auto">
          <a:xfrm>
            <a:off x="0" y="1981200"/>
            <a:ext cx="7827963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4000"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r>
              <a:rPr lang="en-US" sz="66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I want to say </a:t>
            </a:r>
          </a:p>
          <a:p>
            <a:pPr lvl="1">
              <a:lnSpc>
                <a:spcPct val="90000"/>
              </a:lnSpc>
            </a:pPr>
            <a:r>
              <a:rPr lang="en-US" sz="66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“      	”</a:t>
            </a:r>
          </a:p>
          <a:p>
            <a:pPr lvl="1">
              <a:lnSpc>
                <a:spcPct val="90000"/>
              </a:lnSpc>
            </a:pPr>
            <a:r>
              <a:rPr lang="en-US" sz="66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 to China for… </a:t>
            </a:r>
          </a:p>
          <a:p>
            <a:pPr lvl="1">
              <a:lnSpc>
                <a:spcPct val="90000"/>
              </a:lnSpc>
            </a:pPr>
            <a:r>
              <a:rPr lang="en-US" sz="48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endParaRPr lang="en-US" sz="4800"/>
          </a:p>
        </p:txBody>
      </p:sp>
      <p:sp>
        <p:nvSpPr>
          <p:cNvPr id="163845" name="TextBox 8"/>
          <p:cNvSpPr txBox="1">
            <a:spLocks noChangeArrowheads="1"/>
          </p:cNvSpPr>
          <p:nvPr/>
        </p:nvSpPr>
        <p:spPr bwMode="auto">
          <a:xfrm>
            <a:off x="990600" y="3055938"/>
            <a:ext cx="35734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/>
              <a:t>谢谢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9150" y="1981200"/>
            <a:ext cx="26543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751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Thank you to the world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7924800" cy="1295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endParaRPr lang="en-US" smtClean="0">
              <a:latin typeface="Times" pitchFamily="-10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5892" name="TextBox 10"/>
          <p:cNvSpPr txBox="1">
            <a:spLocks noChangeArrowheads="1"/>
          </p:cNvSpPr>
          <p:nvPr/>
        </p:nvSpPr>
        <p:spPr bwMode="auto">
          <a:xfrm>
            <a:off x="0" y="1981200"/>
            <a:ext cx="7827963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4000"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r>
              <a:rPr lang="en-US" sz="66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I want to say </a:t>
            </a:r>
          </a:p>
          <a:p>
            <a:pPr lvl="1">
              <a:lnSpc>
                <a:spcPct val="90000"/>
              </a:lnSpc>
            </a:pPr>
            <a:r>
              <a:rPr lang="en-US" sz="66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“      						”</a:t>
            </a:r>
          </a:p>
          <a:p>
            <a:pPr lvl="1">
              <a:lnSpc>
                <a:spcPct val="90000"/>
              </a:lnSpc>
            </a:pPr>
            <a:r>
              <a:rPr lang="en-US" sz="66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 to _____ for… </a:t>
            </a:r>
          </a:p>
          <a:p>
            <a:pPr lvl="1">
              <a:lnSpc>
                <a:spcPct val="90000"/>
              </a:lnSpc>
            </a:pPr>
            <a:r>
              <a:rPr lang="en-US" sz="48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	</a:t>
            </a:r>
            <a:endParaRPr lang="en-US" sz="4800"/>
          </a:p>
        </p:txBody>
      </p:sp>
      <p:sp>
        <p:nvSpPr>
          <p:cNvPr id="165893" name="TextBox 8"/>
          <p:cNvSpPr txBox="1">
            <a:spLocks noChangeArrowheads="1"/>
          </p:cNvSpPr>
          <p:nvPr/>
        </p:nvSpPr>
        <p:spPr bwMode="auto">
          <a:xfrm>
            <a:off x="990600" y="2971800"/>
            <a:ext cx="3573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/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386142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191000" y="1524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ja-JP" alt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14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61913"/>
            <a:ext cx="103632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Rectangle 5"/>
          <p:cNvSpPr>
            <a:spLocks noChangeArrowheads="1"/>
          </p:cNvSpPr>
          <p:nvPr/>
        </p:nvSpPr>
        <p:spPr bwMode="auto">
          <a:xfrm>
            <a:off x="0" y="4191000"/>
            <a:ext cx="1059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6000" b="1">
                <a:latin typeface="Gill Sans" charset="0"/>
              </a:rPr>
              <a:t>Friends </a:t>
            </a:r>
            <a:br>
              <a:rPr lang="en-US" altLang="ja-JP" sz="6000" b="1">
                <a:latin typeface="Gill Sans" charset="0"/>
              </a:rPr>
            </a:br>
            <a:r>
              <a:rPr lang="en-US" altLang="ja-JP" sz="6000" b="1">
                <a:latin typeface="Gill Sans" charset="0"/>
              </a:rPr>
              <a:t>&amp; family</a:t>
            </a:r>
            <a:endParaRPr lang="en-US" altLang="ja-JP" sz="60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6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Someone special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8392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4400" dirty="0" smtClean="0">
                <a:latin typeface="Gill Sans" charset="0"/>
                <a:ea typeface="ＭＳ Ｐゴシック" charset="-128"/>
                <a:cs typeface="ＭＳ Ｐゴシック" charset="-128"/>
              </a:rPr>
              <a:t>Think </a:t>
            </a:r>
            <a:r>
              <a:rPr lang="en-US" sz="4400" dirty="0">
                <a:latin typeface="Gill Sans" charset="0"/>
                <a:ea typeface="ＭＳ Ｐゴシック" charset="-128"/>
                <a:cs typeface="ＭＳ Ｐゴシック" charset="-128"/>
              </a:rPr>
              <a:t>of someone special in your life.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latin typeface="Gill Sans" charset="0"/>
                <a:ea typeface="ＭＳ Ｐゴシック" charset="-128"/>
                <a:cs typeface="ＭＳ Ｐゴシック" charset="-128"/>
              </a:rPr>
              <a:t> 		 </a:t>
            </a: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3787775" y="602932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609600" y="6278563"/>
            <a:ext cx="3005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3200">
                <a:latin typeface="Gill Sans" charset="0"/>
              </a:rPr>
              <a:t>A special teacher</a:t>
            </a:r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6172200" y="5791200"/>
            <a:ext cx="2557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3200">
                <a:latin typeface="Gill Sans" charset="0"/>
              </a:rPr>
              <a:t>Someone who</a:t>
            </a:r>
          </a:p>
          <a:p>
            <a:r>
              <a:rPr kumimoji="1" lang="en-US" sz="3200">
                <a:latin typeface="Gill Sans" charset="0"/>
              </a:rPr>
              <a:t>helped you </a:t>
            </a:r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3352800" y="3276600"/>
            <a:ext cx="30051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135000"/>
            </a:pPr>
            <a:r>
              <a:rPr kumimoji="1" lang="en-US" sz="3200">
                <a:latin typeface="Gill Sans" charset="0"/>
              </a:rPr>
              <a:t>A family member</a:t>
            </a:r>
          </a:p>
        </p:txBody>
      </p:sp>
      <p:pic>
        <p:nvPicPr>
          <p:cNvPr id="15258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038600"/>
            <a:ext cx="22907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895600"/>
            <a:ext cx="18748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3276600"/>
            <a:ext cx="20447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/>
      <p:bldP spid="152582" grpId="0"/>
      <p:bldP spid="15258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7510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1021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9" name="TextBox 4"/>
          <p:cNvSpPr txBox="1">
            <a:spLocks noChangeArrowheads="1"/>
          </p:cNvSpPr>
          <p:nvPr/>
        </p:nvSpPr>
        <p:spPr bwMode="auto">
          <a:xfrm>
            <a:off x="381000" y="457200"/>
            <a:ext cx="44577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Mom or dad</a:t>
            </a:r>
          </a:p>
          <a:p>
            <a:r>
              <a:rPr lang="en-US" sz="480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 special teacher</a:t>
            </a:r>
          </a:p>
          <a:p>
            <a:r>
              <a:rPr lang="en-US" sz="480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 coach</a:t>
            </a:r>
          </a:p>
          <a:p>
            <a:r>
              <a:rPr lang="en-US" sz="480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 special friend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463" y="5934075"/>
            <a:ext cx="9151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Who would you write to? Why?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57344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/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841375" y="447675"/>
            <a:ext cx="7845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7200" b="1">
                <a:solidFill>
                  <a:srgbClr val="000000"/>
                </a:solidFill>
                <a:latin typeface="Gill Sans" charset="0"/>
                <a:cs typeface="Gill Sans" charset="0"/>
              </a:rPr>
              <a:t>How does </a:t>
            </a:r>
          </a:p>
          <a:p>
            <a:pPr algn="r" eaLnBrk="1" hangingPunct="1"/>
            <a:r>
              <a:rPr lang="en-US" altLang="ja-JP" sz="7200" b="1">
                <a:solidFill>
                  <a:srgbClr val="000000"/>
                </a:solidFill>
                <a:latin typeface="Gill Sans" charset="0"/>
                <a:cs typeface="Gill Sans" charset="0"/>
              </a:rPr>
              <a:t>happiness work?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3725"/>
            <a:ext cx="4572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3251200"/>
            <a:ext cx="374015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8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-1752600" y="533400"/>
            <a:ext cx="9372600" cy="1752600"/>
          </a:xfrm>
        </p:spPr>
        <p:txBody>
          <a:bodyPr/>
          <a:lstStyle/>
          <a:p>
            <a:pPr algn="r" eaLnBrk="1" hangingPunct="1"/>
            <a:r>
              <a:rPr lang="en-US" altLang="ja-JP" sz="6600" b="1">
                <a:solidFill>
                  <a:srgbClr val="8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Gratitude letter</a:t>
            </a:r>
            <a:endParaRPr lang="en-US" altLang="ja-JP" sz="2800">
              <a:solidFill>
                <a:srgbClr val="8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305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86372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187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0653" y="4876800"/>
            <a:ext cx="79901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800" b="1" dirty="0">
                <a:solidFill>
                  <a:srgbClr val="800000"/>
                </a:solidFill>
                <a:latin typeface="Chalkduster"/>
                <a:cs typeface="Chalkduster"/>
              </a:rPr>
              <a:t>I want to thank you…</a:t>
            </a:r>
          </a:p>
        </p:txBody>
      </p:sp>
    </p:spTree>
    <p:extLst>
      <p:ext uri="{BB962C8B-B14F-4D97-AF65-F5344CB8AC3E}">
        <p14:creationId xmlns:p14="http://schemas.microsoft.com/office/powerpoint/2010/main" val="72674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  <p:bldP spid="2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ja-JP" altLang="en-US">
              <a:latin typeface="Gill Sans" charset="0"/>
              <a:ea typeface="ＭＳ Ｐゴシック" charset="0"/>
              <a:cs typeface="Gill Sans" charset="0"/>
            </a:endParaRPr>
          </a:p>
        </p:txBody>
      </p:sp>
      <p:pic>
        <p:nvPicPr>
          <p:cNvPr id="1751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21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TextBox 4"/>
          <p:cNvSpPr txBox="1">
            <a:spLocks noChangeArrowheads="1"/>
          </p:cNvSpPr>
          <p:nvPr/>
        </p:nvSpPr>
        <p:spPr bwMode="auto">
          <a:xfrm>
            <a:off x="381000" y="457200"/>
            <a:ext cx="445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800">
                <a:solidFill>
                  <a:schemeClr val="bg1"/>
                </a:solidFill>
                <a:latin typeface="Gill Sans" charset="0"/>
                <a:cs typeface="Gill Sans" charset="0"/>
              </a:rPr>
              <a:t>Mom or dad</a:t>
            </a:r>
          </a:p>
          <a:p>
            <a:pPr eaLnBrk="1" hangingPunct="1"/>
            <a:r>
              <a:rPr lang="en-US" altLang="ja-JP" sz="4800">
                <a:solidFill>
                  <a:schemeClr val="bg1"/>
                </a:solidFill>
                <a:latin typeface="Gill Sans" charset="0"/>
                <a:cs typeface="Gill Sans" charset="0"/>
              </a:rPr>
              <a:t>A special teacher</a:t>
            </a:r>
          </a:p>
          <a:p>
            <a:pPr eaLnBrk="1" hangingPunct="1"/>
            <a:r>
              <a:rPr lang="en-US" altLang="ja-JP" sz="4800">
                <a:solidFill>
                  <a:schemeClr val="bg1"/>
                </a:solidFill>
                <a:latin typeface="Gill Sans" charset="0"/>
                <a:cs typeface="Gill Sans" charset="0"/>
              </a:rPr>
              <a:t>A coach</a:t>
            </a:r>
          </a:p>
          <a:p>
            <a:pPr eaLnBrk="1" hangingPunct="1"/>
            <a:r>
              <a:rPr lang="en-US" altLang="ja-JP" sz="4800">
                <a:solidFill>
                  <a:schemeClr val="bg1"/>
                </a:solidFill>
                <a:latin typeface="Gill Sans" charset="0"/>
                <a:cs typeface="Gill Sans" charset="0"/>
              </a:rPr>
              <a:t>A special friend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463" y="5934075"/>
            <a:ext cx="915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5400">
                <a:solidFill>
                  <a:schemeClr val="bg1"/>
                </a:solidFill>
                <a:latin typeface="Gill Sans" charset="0"/>
                <a:cs typeface="Gill Sans" charset="0"/>
              </a:rPr>
              <a:t>Who would you write to? Why?</a:t>
            </a:r>
            <a:endParaRPr lang="en-US" altLang="ja-JP" sz="5400"/>
          </a:p>
        </p:txBody>
      </p:sp>
    </p:spTree>
    <p:extLst>
      <p:ext uri="{BB962C8B-B14F-4D97-AF65-F5344CB8AC3E}">
        <p14:creationId xmlns:p14="http://schemas.microsoft.com/office/powerpoint/2010/main" val="40924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794750" cy="841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9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83058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1200" y="1905000"/>
            <a:ext cx="533400" cy="6096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7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501650"/>
            <a:ext cx="9685408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eaLnBrk="1" hangingPunct="1"/>
            <a: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Thanking people </a:t>
            </a:r>
            <a:b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lang="en-US" sz="6000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lang="en-US" sz="60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lang="en-US" sz="6000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8962" name="Rectangle 4"/>
          <p:cNvSpPr>
            <a:spLocks noChangeArrowheads="1"/>
          </p:cNvSpPr>
          <p:nvPr/>
        </p:nvSpPr>
        <p:spPr bwMode="auto">
          <a:xfrm>
            <a:off x="1836738" y="3082925"/>
            <a:ext cx="540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8963" name="Rectangle 5"/>
          <p:cNvSpPr>
            <a:spLocks noChangeArrowheads="1"/>
          </p:cNvSpPr>
          <p:nvPr/>
        </p:nvSpPr>
        <p:spPr bwMode="auto">
          <a:xfrm>
            <a:off x="2505075" y="2909888"/>
            <a:ext cx="625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2650568"/>
            <a:ext cx="9382125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People who show gratitude (say </a:t>
            </a:r>
            <a:r>
              <a:rPr lang="ja-JP" alt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“</a:t>
            </a: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thanks</a:t>
            </a:r>
            <a:r>
              <a:rPr lang="ja-JP" alt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”</a:t>
            </a: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)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• deal with stress better.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• have more positive interactions with </a:t>
            </a:r>
            <a:r>
              <a:rPr lang="en-US" sz="4000" dirty="0" smtClean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		others</a:t>
            </a: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• have more energy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• have fewer physical problems </a:t>
            </a: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• healthier hearts 	</a:t>
            </a:r>
            <a:r>
              <a:rPr lang="en-US" sz="4000" dirty="0" smtClean="0">
                <a:solidFill>
                  <a:srgbClr val="333333"/>
                </a:solidFill>
                <a:latin typeface="Gill Sans"/>
                <a:ea typeface="ＭＳ Ｐゴシック" charset="0"/>
                <a:cs typeface="Gill Sans"/>
              </a:rPr>
              <a:t>		</a:t>
            </a:r>
            <a:r>
              <a:rPr lang="en-US" sz="2000" dirty="0" err="1" smtClean="0">
                <a:latin typeface="Gill Sans"/>
                <a:ea typeface="ＭＳ Ｐゴシック" charset="0"/>
                <a:cs typeface="Gill Sans"/>
              </a:rPr>
              <a:t>Midcolumbia</a:t>
            </a:r>
            <a:r>
              <a:rPr lang="en-US" sz="2000" dirty="0" smtClean="0"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sz="2000" dirty="0">
                <a:latin typeface="Gill Sans"/>
                <a:ea typeface="ＭＳ Ｐゴシック" charset="0"/>
                <a:cs typeface="Gill Sans"/>
              </a:rPr>
              <a:t>Medical Center</a:t>
            </a:r>
            <a:endParaRPr lang="en-US" sz="900" dirty="0">
              <a:latin typeface="Gill Sans"/>
              <a:ea typeface="ＭＳ Ｐゴシック" charset="0"/>
              <a:cs typeface="Gill Sans"/>
            </a:endParaRPr>
          </a:p>
          <a:p>
            <a:endParaRPr lang="en-US" sz="4000" dirty="0">
              <a:latin typeface="Gill Sans"/>
              <a:cs typeface="Gill Sans"/>
            </a:endParaRPr>
          </a:p>
        </p:txBody>
      </p:sp>
      <p:sp>
        <p:nvSpPr>
          <p:cNvPr id="168966" name="Rectangle 8"/>
          <p:cNvSpPr>
            <a:spLocks noChangeArrowheads="1"/>
          </p:cNvSpPr>
          <p:nvPr/>
        </p:nvSpPr>
        <p:spPr bwMode="auto">
          <a:xfrm>
            <a:off x="8959334" y="624572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 dirty="0">
              <a:latin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735013"/>
            <a:ext cx="8229600" cy="1143000"/>
          </a:xfrm>
        </p:spPr>
        <p:txBody>
          <a:bodyPr>
            <a:noAutofit/>
          </a:bodyPr>
          <a:lstStyle/>
          <a:p>
            <a:pPr algn="r" eaLnBrk="1" hangingPunct="1"/>
            <a: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Time for </a:t>
            </a:r>
            <a:b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friends &amp; family </a:t>
            </a:r>
            <a:b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lang="en-US" sz="6000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lang="en-US" sz="60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lang="en-US" sz="6000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8962" name="Rectangle 4"/>
          <p:cNvSpPr>
            <a:spLocks noChangeArrowheads="1"/>
          </p:cNvSpPr>
          <p:nvPr/>
        </p:nvSpPr>
        <p:spPr bwMode="auto">
          <a:xfrm>
            <a:off x="1836738" y="3082925"/>
            <a:ext cx="540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8963" name="Rectangle 5"/>
          <p:cNvSpPr>
            <a:spLocks noChangeArrowheads="1"/>
          </p:cNvSpPr>
          <p:nvPr/>
        </p:nvSpPr>
        <p:spPr bwMode="auto">
          <a:xfrm>
            <a:off x="2505075" y="2909888"/>
            <a:ext cx="625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-1" y="3082925"/>
            <a:ext cx="9382125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dirty="0">
                <a:latin typeface="Gill Sans" charset="0"/>
                <a:ea typeface="ＭＳ Ｐゴシック" charset="0"/>
                <a:cs typeface="ＭＳ Ｐゴシック" charset="0"/>
              </a:rPr>
              <a:t>Share yourself.</a:t>
            </a:r>
            <a:r>
              <a:rPr lang="ja-JP" altLang="en-US" sz="4000" dirty="0"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dirty="0">
                <a:latin typeface="Gill Sans" charset="0"/>
                <a:ea typeface="ＭＳ Ｐゴシック" charset="0"/>
                <a:cs typeface="ＭＳ Ｐゴシック" charset="0"/>
              </a:rPr>
              <a:t> People who are </a:t>
            </a:r>
            <a:r>
              <a:rPr lang="ja-JP" altLang="en-US" sz="4000" dirty="0">
                <a:latin typeface="Gill San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dirty="0">
                <a:latin typeface="Gill Sans" charset="0"/>
                <a:ea typeface="ＭＳ Ｐゴシック" charset="0"/>
                <a:cs typeface="ＭＳ Ｐゴシック" charset="0"/>
              </a:rPr>
              <a:t>socially open</a:t>
            </a:r>
            <a:r>
              <a:rPr lang="ja-JP" altLang="en-US" sz="4000" dirty="0">
                <a:latin typeface="Gill San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dirty="0">
                <a:latin typeface="Gill Sans" charset="0"/>
                <a:ea typeface="ＭＳ Ｐゴシック" charset="0"/>
                <a:cs typeface="ＭＳ Ｐゴシック" charset="0"/>
              </a:rPr>
              <a:t> (active with friends) rate themselves 24% happier than people who are not. </a:t>
            </a:r>
          </a:p>
          <a:p>
            <a:r>
              <a:rPr lang="en-US" sz="1400" dirty="0">
                <a:latin typeface="Gill Sans" charset="0"/>
                <a:ea typeface="ＭＳ Ｐゴシック" charset="0"/>
                <a:cs typeface="ＭＳ Ｐゴシック" charset="0"/>
              </a:rPr>
              <a:t>			Finch, Barrera, </a:t>
            </a:r>
            <a:r>
              <a:rPr lang="en-US" sz="1400" dirty="0" err="1">
                <a:latin typeface="Gill Sans" charset="0"/>
                <a:ea typeface="ＭＳ Ｐゴシック" charset="0"/>
                <a:cs typeface="ＭＳ Ｐゴシック" charset="0"/>
              </a:rPr>
              <a:t>Okun</a:t>
            </a:r>
            <a:r>
              <a:rPr lang="en-US" sz="1400" dirty="0">
                <a:latin typeface="Gill Sans" charset="0"/>
                <a:ea typeface="ＭＳ Ｐゴシック" charset="0"/>
                <a:cs typeface="ＭＳ Ｐゴシック" charset="0"/>
              </a:rPr>
              <a:t>, Bryant, Pool, and Snow-</a:t>
            </a:r>
            <a:r>
              <a:rPr lang="en-US" sz="1400" dirty="0" err="1">
                <a:latin typeface="Gill Sans" charset="0"/>
                <a:ea typeface="ＭＳ Ｐゴシック" charset="0"/>
                <a:cs typeface="ＭＳ Ｐゴシック" charset="0"/>
              </a:rPr>
              <a:t>Turek</a:t>
            </a:r>
            <a:r>
              <a:rPr lang="en-US" sz="1400" dirty="0">
                <a:latin typeface="Gill Sans" charset="0"/>
                <a:ea typeface="ＭＳ Ｐゴシック" charset="0"/>
                <a:cs typeface="ＭＳ Ｐゴシック" charset="0"/>
              </a:rPr>
              <a:t> 1997	</a:t>
            </a:r>
            <a:r>
              <a:rPr lang="en-US" sz="1000" dirty="0" err="1">
                <a:latin typeface="Gill Sans" charset="0"/>
                <a:ea typeface="ＭＳ Ｐゴシック" charset="0"/>
                <a:cs typeface="ＭＳ Ｐゴシック" charset="0"/>
              </a:rPr>
              <a:t>Niven</a:t>
            </a:r>
            <a:endParaRPr lang="en-US" sz="4000" dirty="0"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 sz="4000" dirty="0">
              <a:latin typeface="Gill Sans"/>
              <a:cs typeface="Gill Sans"/>
            </a:endParaRPr>
          </a:p>
        </p:txBody>
      </p:sp>
      <p:sp>
        <p:nvSpPr>
          <p:cNvPr id="168966" name="Rectangle 8"/>
          <p:cNvSpPr>
            <a:spLocks noChangeArrowheads="1"/>
          </p:cNvSpPr>
          <p:nvPr/>
        </p:nvSpPr>
        <p:spPr bwMode="auto">
          <a:xfrm>
            <a:off x="8959334" y="624572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 dirty="0">
              <a:latin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5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0" y="2057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sz="7700" b="1">
                <a:latin typeface="Gill Sans" charset="0"/>
                <a:ea typeface="ＭＳ Ｐゴシック" charset="0"/>
                <a:cs typeface="ＭＳ Ｐゴシック" charset="0"/>
              </a:rPr>
              <a:t>Forgive</a:t>
            </a:r>
            <a:endParaRPr kumimoji="0" lang="en-US" altLang="ja-JP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-1066800" y="5410200"/>
            <a:ext cx="6400800" cy="1752600"/>
          </a:xfrm>
        </p:spPr>
        <p:txBody>
          <a:bodyPr/>
          <a:lstStyle/>
          <a:p>
            <a:pPr eaLnBrk="1" hangingPunct="1"/>
            <a:r>
              <a:rPr kumimoji="0" lang="en-US" altLang="ja-JP" sz="6000" b="1">
                <a:solidFill>
                  <a:schemeClr val="bg1"/>
                </a:solidFill>
                <a:latin typeface="Gill Sans" charset="0"/>
                <a:ea typeface="ＭＳ Ｐゴシック" charset="0"/>
                <a:cs typeface="ＭＳ Ｐゴシック" charset="0"/>
              </a:rPr>
              <a:t>Forgive</a:t>
            </a:r>
            <a:endParaRPr kumimoji="0" lang="en-US" altLang="ja-JP" sz="600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6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271646" y="-3150"/>
            <a:ext cx="10415646" cy="70135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76200" y="3352800"/>
            <a:ext cx="5105400" cy="3505200"/>
          </a:xfrm>
          <a:prstGeom prst="roundRect">
            <a:avLst/>
          </a:prstGeom>
          <a:solidFill>
            <a:schemeClr val="bg1">
              <a:alpha val="3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3276600"/>
            <a:ext cx="6248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ja-JP" sz="4000">
                <a:latin typeface="Gill Sans" charset="0"/>
                <a:cs typeface="Gill Sans" charset="0"/>
              </a:rPr>
              <a:t>Not to forgive is like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ja-JP" sz="4000">
                <a:latin typeface="Gill Sans" charset="0"/>
                <a:cs typeface="Gill Sans" charset="0"/>
              </a:rPr>
              <a:t>drinking poison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ja-JP" sz="4000">
                <a:latin typeface="Gill Sans" charset="0"/>
                <a:cs typeface="Gill Sans" charset="0"/>
              </a:rPr>
              <a:t>and then hoping it will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ja-JP" sz="4000">
                <a:latin typeface="Gill Sans" charset="0"/>
                <a:cs typeface="Gill Sans" charset="0"/>
              </a:rPr>
              <a:t>kill your enemies.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ja-JP" sz="4000">
                <a:latin typeface="Gill Sans" charset="0"/>
                <a:cs typeface="Gill Sans" charset="0"/>
              </a:rPr>
              <a:t>		 - Nelson Mandela </a:t>
            </a:r>
          </a:p>
        </p:txBody>
      </p:sp>
    </p:spTree>
    <p:extLst>
      <p:ext uri="{BB962C8B-B14F-4D97-AF65-F5344CB8AC3E}">
        <p14:creationId xmlns:p14="http://schemas.microsoft.com/office/powerpoint/2010/main" val="293528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579438" y="0"/>
            <a:ext cx="8229600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60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Forgive</a:t>
            </a:r>
          </a:p>
        </p:txBody>
      </p:sp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3429000" y="2971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Palatino" charset="0"/>
            </a:endParaRPr>
          </a:p>
        </p:txBody>
      </p:sp>
      <p:sp>
        <p:nvSpPr>
          <p:cNvPr id="156675" name="Rectangle 4"/>
          <p:cNvSpPr>
            <a:spLocks noChangeArrowheads="1"/>
          </p:cNvSpPr>
          <p:nvPr/>
        </p:nvSpPr>
        <p:spPr bwMode="auto">
          <a:xfrm>
            <a:off x="3262313" y="27130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1295400" y="1981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>
              <a:latin typeface="Palatino" charset="0"/>
            </a:endParaRPr>
          </a:p>
        </p:txBody>
      </p:sp>
      <p:sp>
        <p:nvSpPr>
          <p:cNvPr id="156677" name="Rectangle 6"/>
          <p:cNvSpPr>
            <a:spLocks noChangeArrowheads="1"/>
          </p:cNvSpPr>
          <p:nvPr/>
        </p:nvSpPr>
        <p:spPr bwMode="auto">
          <a:xfrm>
            <a:off x="3297238" y="2309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56678" name="Rectangle 7"/>
          <p:cNvSpPr>
            <a:spLocks noChangeArrowheads="1"/>
          </p:cNvSpPr>
          <p:nvPr/>
        </p:nvSpPr>
        <p:spPr bwMode="auto">
          <a:xfrm>
            <a:off x="4035425" y="2632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56679" name="Text Box 8"/>
          <p:cNvSpPr txBox="1">
            <a:spLocks noChangeArrowheads="1"/>
          </p:cNvSpPr>
          <p:nvPr/>
        </p:nvSpPr>
        <p:spPr bwMode="auto">
          <a:xfrm>
            <a:off x="2093913" y="4267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>
              <a:latin typeface="Palatino" charset="0"/>
            </a:endParaRPr>
          </a:p>
        </p:txBody>
      </p:sp>
      <p:sp>
        <p:nvSpPr>
          <p:cNvPr id="156680" name="Rectangle 9"/>
          <p:cNvSpPr>
            <a:spLocks noChangeArrowheads="1"/>
          </p:cNvSpPr>
          <p:nvPr/>
        </p:nvSpPr>
        <p:spPr bwMode="auto">
          <a:xfrm>
            <a:off x="381000" y="1114425"/>
            <a:ext cx="8915400" cy="4586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4400" dirty="0" smtClean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</a:rPr>
              <a:t> </a:t>
            </a:r>
            <a:r>
              <a:rPr lang="en-US" sz="4400" dirty="0" smtClean="0">
                <a:latin typeface="Gill Sans" charset="0"/>
              </a:rPr>
              <a:t>Think </a:t>
            </a:r>
            <a:r>
              <a:rPr lang="en-US" sz="4400" dirty="0">
                <a:latin typeface="Gill Sans" charset="0"/>
              </a:rPr>
              <a:t>of people who have hurt you. Who DIDN</a:t>
            </a:r>
            <a:r>
              <a:rPr lang="ja-JP" altLang="en-US" sz="4400" dirty="0">
                <a:latin typeface="Gill Sans" charset="0"/>
              </a:rPr>
              <a:t>’</a:t>
            </a:r>
            <a:r>
              <a:rPr lang="en-US" altLang="ja-JP" sz="4400" dirty="0">
                <a:latin typeface="Gill Sans" charset="0"/>
              </a:rPr>
              <a:t>T you forgive yet? </a:t>
            </a:r>
            <a:endParaRPr lang="en-US" altLang="ja-JP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4400" dirty="0">
              <a:latin typeface="Palatino" charset="0"/>
            </a:endParaRPr>
          </a:p>
          <a:p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36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3600" dirty="0">
              <a:latin typeface="Palatino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1000" y="2767013"/>
            <a:ext cx="38385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4400" dirty="0" smtClean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</a:t>
            </a:r>
            <a:r>
              <a:rPr lang="en-US" altLang="ja-JP" sz="4400" dirty="0">
                <a:latin typeface="Monotype Sorts" charset="0"/>
                <a:ea typeface="Osaka" charset="0"/>
                <a:cs typeface="Osaka" charset="0"/>
              </a:rPr>
              <a:t></a:t>
            </a:r>
            <a:r>
              <a:rPr lang="en-US" sz="4400" dirty="0" smtClean="0">
                <a:latin typeface="Gill Sans" charset="0"/>
              </a:rPr>
              <a:t>Put </a:t>
            </a:r>
            <a:r>
              <a:rPr lang="en-US" sz="4400" dirty="0">
                <a:latin typeface="Gill Sans" charset="0"/>
              </a:rPr>
              <a:t>one arm </a:t>
            </a:r>
          </a:p>
          <a:p>
            <a:pPr eaLnBrk="1" hangingPunct="1">
              <a:buFont typeface="Monotype Sorts" charset="0"/>
              <a:buNone/>
            </a:pPr>
            <a:r>
              <a:rPr lang="en-US" sz="4400" dirty="0">
                <a:latin typeface="Gill Sans" charset="0"/>
              </a:rPr>
              <a:t>	straight out.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25513" y="4400550"/>
            <a:ext cx="6053137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Monotype Sorts" charset="0"/>
              <a:buNone/>
            </a:pPr>
            <a:r>
              <a:rPr lang="en-US" sz="4400">
                <a:latin typeface="Gill Sans" charset="0"/>
              </a:rPr>
              <a:t>Hold something heavy.</a:t>
            </a:r>
            <a:endParaRPr lang="en-US" sz="4400"/>
          </a:p>
          <a:p>
            <a:pPr eaLnBrk="1" hangingPunct="1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00600" y="4049713"/>
            <a:ext cx="1504950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84" name="TextBox 17"/>
          <p:cNvSpPr txBox="1">
            <a:spLocks noChangeArrowheads="1"/>
          </p:cNvSpPr>
          <p:nvPr/>
        </p:nvSpPr>
        <p:spPr bwMode="auto">
          <a:xfrm>
            <a:off x="4800600" y="3860800"/>
            <a:ext cx="131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566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2052638"/>
            <a:ext cx="305911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14988" y="3289300"/>
            <a:ext cx="690562" cy="4397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66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527425"/>
            <a:ext cx="11477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53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7188"/>
            <a:ext cx="9163050" cy="968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10"/>
          <p:cNvSpPr>
            <a:spLocks noGrp="1"/>
          </p:cNvSpPr>
          <p:nvPr>
            <p:ph idx="1"/>
          </p:nvPr>
        </p:nvSpPr>
        <p:spPr>
          <a:xfrm>
            <a:off x="457200" y="620713"/>
            <a:ext cx="4114800" cy="1079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5400" b="1">
                <a:latin typeface="Gill Sans" charset="0"/>
                <a:ea typeface="ＭＳ Ｐゴシック" charset="0"/>
                <a:cs typeface="Gill Sans" charset="0"/>
              </a:rPr>
              <a:t>Set point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6463" y="522440"/>
            <a:ext cx="47879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6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50</a:t>
            </a:r>
            <a:r>
              <a:rPr lang="en-US" sz="166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%ß</a:t>
            </a:r>
            <a:endParaRPr lang="en-US" sz="1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049" y="3432133"/>
            <a:ext cx="5168314" cy="43196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6534">
            <a:off x="453026" y="1611100"/>
            <a:ext cx="3527822" cy="3891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78841">
            <a:off x="4968899" y="3063060"/>
            <a:ext cx="3562346" cy="40314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75" y="0"/>
            <a:ext cx="77724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dirty="0">
                <a:solidFill>
                  <a:srgbClr val="800000"/>
                </a:solidFill>
                <a:latin typeface="Monotype Sorts" charset="0"/>
                <a:ea typeface="Osaka" charset="0"/>
                <a:cs typeface="Osaka" charset="0"/>
                <a:sym typeface="Monotype Sorts" charset="0"/>
              </a:rPr>
              <a:t></a:t>
            </a:r>
            <a:r>
              <a:rPr lang="en-US" dirty="0">
                <a:latin typeface="Palatino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Gill Sans" charset="0"/>
                <a:ea typeface="ＭＳ Ｐゴシック" charset="0"/>
                <a:cs typeface="Gill Sans" charset="0"/>
              </a:rPr>
              <a:t>Read this silently. </a:t>
            </a:r>
            <a:br>
              <a:rPr lang="en-US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lang="en-US" dirty="0">
                <a:latin typeface="Gill Sans" charset="0"/>
                <a:ea typeface="ＭＳ Ｐゴシック" charset="0"/>
                <a:cs typeface="Gill Sans" charset="0"/>
              </a:rPr>
              <a:t>Your teacher will read it aloud: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840" y="1685901"/>
            <a:ext cx="9144000" cy="609600"/>
          </a:xfrm>
        </p:spPr>
        <p:txBody>
          <a:bodyPr/>
          <a:lstStyle/>
          <a:p>
            <a:pPr marL="0" indent="0" eaLnBrk="1" hangingPunct="1">
              <a:lnSpc>
                <a:spcPct val="70000"/>
              </a:lnSpc>
              <a:buNone/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Someone did something bad to you.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3000" dirty="0">
              <a:latin typeface="Lucida Calligraphy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9360" y="2729666"/>
            <a:ext cx="89677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Forgiveness does NOT mean it was OK.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Forgiveness does NOT mean that person can do it again.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Forgiveness </a:t>
            </a: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is important for	things that must NOT be done	again.</a:t>
            </a:r>
          </a:p>
        </p:txBody>
      </p:sp>
    </p:spTree>
    <p:extLst>
      <p:ext uri="{BB962C8B-B14F-4D97-AF65-F5344CB8AC3E}">
        <p14:creationId xmlns:p14="http://schemas.microsoft.com/office/powerpoint/2010/main" val="142663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build="p"/>
      <p:bldP spid="4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00" y="1143000"/>
            <a:ext cx="8983663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When you do not forgive, who is hurt?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1640" y="26670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The person who did the bad thing usually </a:t>
            </a: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doesn’</a:t>
            </a:r>
            <a:r>
              <a:rPr lang="en-US" altLang="ja-JP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t </a:t>
            </a:r>
            <a:r>
              <a:rPr lang="en-US" altLang="ja-JP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know.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 Or </a:t>
            </a: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doesn’</a:t>
            </a:r>
            <a:r>
              <a:rPr lang="en-US" altLang="ja-JP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t </a:t>
            </a:r>
            <a:r>
              <a:rPr lang="en-US" altLang="ja-JP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remember.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 Or </a:t>
            </a: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doesn’</a:t>
            </a:r>
            <a:r>
              <a:rPr lang="en-US" altLang="ja-JP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t </a:t>
            </a:r>
            <a:r>
              <a:rPr lang="en-US" altLang="ja-JP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care.</a:t>
            </a:r>
            <a:endParaRPr lang="en-US" sz="4400" i="1" dirty="0">
              <a:solidFill>
                <a:srgbClr val="800000"/>
              </a:solidFill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9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/>
      <p:bldP spid="4" grpId="0" build="p" bldLvl="2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9838" y="4976813"/>
            <a:ext cx="708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3">
              <a:lnSpc>
                <a:spcPct val="90000"/>
              </a:lnSpc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- Usually that person </a:t>
            </a:r>
          </a:p>
          <a:p>
            <a:pPr lvl="1">
              <a:lnSpc>
                <a:spcPct val="90000"/>
              </a:lnSpc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			</a:t>
            </a: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doesn’</a:t>
            </a:r>
            <a:r>
              <a:rPr lang="en-US" altLang="ja-JP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t </a:t>
            </a:r>
            <a:r>
              <a:rPr lang="en-US" altLang="ja-JP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know.</a:t>
            </a:r>
            <a:endParaRPr lang="en-US" sz="4400" i="1" dirty="0">
              <a:solidFill>
                <a:srgbClr val="800000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162820" name="Rectangle 3"/>
          <p:cNvSpPr txBox="1">
            <a:spLocks noChangeArrowheads="1"/>
          </p:cNvSpPr>
          <p:nvPr/>
        </p:nvSpPr>
        <p:spPr bwMode="auto">
          <a:xfrm>
            <a:off x="914400" y="992741"/>
            <a:ext cx="754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The anger is in your heart</a:t>
            </a: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You carry the weight.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endParaRPr lang="en-US" sz="4400" i="1" dirty="0" smtClean="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4400" i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It does not help to know why the person did the bad things.</a:t>
            </a:r>
            <a:endParaRPr lang="en-US" sz="4400" i="1" dirty="0">
              <a:solidFill>
                <a:srgbClr val="800000"/>
              </a:solidFill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4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4770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49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Heavy, </a:t>
            </a:r>
            <a:r>
              <a:rPr lang="en-US" sz="49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isn’t </a:t>
            </a:r>
            <a:r>
              <a:rPr lang="en-US" sz="49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it?</a:t>
            </a:r>
            <a:r>
              <a:rPr lang="en-US" sz="36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/>
            </a:r>
            <a:br>
              <a:rPr lang="en-US" sz="36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endParaRPr lang="en-US" sz="3600" dirty="0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4866" name="Rectangle 3"/>
          <p:cNvSpPr>
            <a:spLocks noChangeArrowheads="1"/>
          </p:cNvSpPr>
          <p:nvPr/>
        </p:nvSpPr>
        <p:spPr bwMode="auto">
          <a:xfrm>
            <a:off x="3429000" y="2971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Palatino" charset="0"/>
            </a:endParaRPr>
          </a:p>
        </p:txBody>
      </p:sp>
      <p:sp>
        <p:nvSpPr>
          <p:cNvPr id="164867" name="Rectangle 4"/>
          <p:cNvSpPr>
            <a:spLocks noChangeArrowheads="1"/>
          </p:cNvSpPr>
          <p:nvPr/>
        </p:nvSpPr>
        <p:spPr bwMode="auto">
          <a:xfrm>
            <a:off x="3262313" y="27130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4868" name="Text Box 5"/>
          <p:cNvSpPr txBox="1">
            <a:spLocks noChangeArrowheads="1"/>
          </p:cNvSpPr>
          <p:nvPr/>
        </p:nvSpPr>
        <p:spPr bwMode="auto">
          <a:xfrm>
            <a:off x="1295400" y="1981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>
              <a:latin typeface="Palatino" charset="0"/>
            </a:endParaRPr>
          </a:p>
        </p:txBody>
      </p:sp>
      <p:sp>
        <p:nvSpPr>
          <p:cNvPr id="164869" name="Rectangle 6"/>
          <p:cNvSpPr>
            <a:spLocks noChangeArrowheads="1"/>
          </p:cNvSpPr>
          <p:nvPr/>
        </p:nvSpPr>
        <p:spPr bwMode="auto">
          <a:xfrm>
            <a:off x="3297238" y="2309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4870" name="Rectangle 7"/>
          <p:cNvSpPr>
            <a:spLocks noChangeArrowheads="1"/>
          </p:cNvSpPr>
          <p:nvPr/>
        </p:nvSpPr>
        <p:spPr bwMode="auto">
          <a:xfrm>
            <a:off x="4035425" y="2632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4871" name="Text Box 8"/>
          <p:cNvSpPr txBox="1">
            <a:spLocks noChangeArrowheads="1"/>
          </p:cNvSpPr>
          <p:nvPr/>
        </p:nvSpPr>
        <p:spPr bwMode="auto">
          <a:xfrm>
            <a:off x="2093913" y="4267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>
              <a:latin typeface="Palatino" charset="0"/>
            </a:endParaRPr>
          </a:p>
        </p:txBody>
      </p:sp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381000" y="1694480"/>
            <a:ext cx="6615112" cy="674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Monotype Sorts" charset="0"/>
              <a:buNone/>
            </a:pPr>
            <a:r>
              <a:rPr lang="en-US" sz="5400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You </a:t>
            </a:r>
            <a:r>
              <a:rPr lang="en-US" sz="5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carry the weight.</a:t>
            </a:r>
          </a:p>
          <a:p>
            <a:pPr>
              <a:buFont typeface="Monotype Sorts" charset="0"/>
              <a:buNone/>
            </a:pPr>
            <a:r>
              <a:rPr lang="en-US" sz="5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 </a:t>
            </a:r>
          </a:p>
          <a:p>
            <a:pPr>
              <a:buFont typeface="Monotype Sorts" charset="0"/>
              <a:buNone/>
            </a:pPr>
            <a:r>
              <a:rPr lang="en-US" sz="5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You have the power to        </a:t>
            </a:r>
          </a:p>
          <a:p>
            <a:pPr>
              <a:buFont typeface="Monotype Sorts" charset="0"/>
              <a:buNone/>
            </a:pPr>
            <a:r>
              <a:rPr lang="en-US" sz="5400" dirty="0">
                <a:solidFill>
                  <a:srgbClr val="800000"/>
                </a:solidFill>
                <a:latin typeface="Gill Sans" charset="0"/>
                <a:cs typeface="Gill Sans" charset="0"/>
              </a:rPr>
              <a:t>    </a:t>
            </a:r>
            <a:r>
              <a:rPr lang="en-US" sz="6600" b="1" i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let it go.</a:t>
            </a:r>
            <a:endParaRPr lang="en-US" sz="5400" dirty="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>
              <a:buFont typeface="Monotype Sorts" charset="0"/>
              <a:buNone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Char char="¸"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36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3600" dirty="0">
              <a:latin typeface="Palatino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2200" y="4114800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48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713038"/>
            <a:ext cx="3640137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2463" y="4381500"/>
            <a:ext cx="9525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595813"/>
            <a:ext cx="11461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9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>
          <a:xfrm>
            <a:off x="57943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latin typeface="Gill Sans" charset="0"/>
                <a:ea typeface="ＭＳ Ｐゴシック" charset="0"/>
                <a:cs typeface="Gill Sans" charset="0"/>
              </a:rPr>
              <a:t>Forgive</a:t>
            </a:r>
            <a:endParaRPr lang="en-US" sz="6000" dirty="0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6914" name="Rectangle 3"/>
          <p:cNvSpPr>
            <a:spLocks noChangeArrowheads="1"/>
          </p:cNvSpPr>
          <p:nvPr/>
        </p:nvSpPr>
        <p:spPr bwMode="auto">
          <a:xfrm>
            <a:off x="3429000" y="2971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Palatino" charset="0"/>
            </a:endParaRPr>
          </a:p>
        </p:txBody>
      </p:sp>
      <p:sp>
        <p:nvSpPr>
          <p:cNvPr id="166915" name="Rectangle 4"/>
          <p:cNvSpPr>
            <a:spLocks noChangeArrowheads="1"/>
          </p:cNvSpPr>
          <p:nvPr/>
        </p:nvSpPr>
        <p:spPr bwMode="auto">
          <a:xfrm>
            <a:off x="3262313" y="27130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6916" name="Text Box 5"/>
          <p:cNvSpPr txBox="1">
            <a:spLocks noChangeArrowheads="1"/>
          </p:cNvSpPr>
          <p:nvPr/>
        </p:nvSpPr>
        <p:spPr bwMode="auto">
          <a:xfrm>
            <a:off x="1295400" y="1981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>
              <a:latin typeface="Palatino" charset="0"/>
            </a:endParaRPr>
          </a:p>
        </p:txBody>
      </p:sp>
      <p:sp>
        <p:nvSpPr>
          <p:cNvPr id="166917" name="Rectangle 6"/>
          <p:cNvSpPr>
            <a:spLocks noChangeArrowheads="1"/>
          </p:cNvSpPr>
          <p:nvPr/>
        </p:nvSpPr>
        <p:spPr bwMode="auto">
          <a:xfrm>
            <a:off x="3297238" y="2309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6918" name="Rectangle 7"/>
          <p:cNvSpPr>
            <a:spLocks noChangeArrowheads="1"/>
          </p:cNvSpPr>
          <p:nvPr/>
        </p:nvSpPr>
        <p:spPr bwMode="auto">
          <a:xfrm>
            <a:off x="4035425" y="2632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6919" name="Text Box 8"/>
          <p:cNvSpPr txBox="1">
            <a:spLocks noChangeArrowheads="1"/>
          </p:cNvSpPr>
          <p:nvPr/>
        </p:nvSpPr>
        <p:spPr bwMode="auto">
          <a:xfrm>
            <a:off x="2093913" y="4267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>
              <a:latin typeface="Palatino" charset="0"/>
            </a:endParaRPr>
          </a:p>
        </p:txBody>
      </p:sp>
      <p:sp>
        <p:nvSpPr>
          <p:cNvPr id="166920" name="Rectangle 9"/>
          <p:cNvSpPr>
            <a:spLocks noChangeArrowheads="1"/>
          </p:cNvSpPr>
          <p:nvPr/>
        </p:nvSpPr>
        <p:spPr bwMode="auto">
          <a:xfrm>
            <a:off x="381000" y="1114425"/>
            <a:ext cx="61722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Monotype Sorts" charset="0"/>
              <a:buNone/>
            </a:pPr>
            <a:r>
              <a:rPr lang="en-US" sz="4800" dirty="0">
                <a:solidFill>
                  <a:srgbClr val="800000"/>
                </a:solidFill>
                <a:latin typeface="Gill Sans" charset="0"/>
                <a:cs typeface="Gill Sans" charset="0"/>
              </a:rPr>
              <a:t>You have the power to</a:t>
            </a:r>
          </a:p>
          <a:p>
            <a:pPr>
              <a:buFont typeface="Monotype Sorts" charset="0"/>
              <a:buNone/>
            </a:pPr>
            <a:r>
              <a:rPr lang="en-US" sz="4800" dirty="0">
                <a:solidFill>
                  <a:srgbClr val="800000"/>
                </a:solidFill>
                <a:latin typeface="Gill Sans" charset="0"/>
                <a:cs typeface="Gill Sans" charset="0"/>
              </a:rPr>
              <a:t>let the hurt go. </a:t>
            </a:r>
          </a:p>
          <a:p>
            <a:pPr>
              <a:buFont typeface="Monotype Sorts" charset="0"/>
              <a:buNone/>
            </a:pPr>
            <a:endParaRPr lang="en-US" sz="4400" dirty="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>
              <a:buFont typeface="Monotype Sorts" charset="0"/>
              <a:buNone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Char char="¸"/>
            </a:pPr>
            <a:endParaRPr lang="en-US" sz="44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3600" dirty="0">
              <a:latin typeface="Palatino" charset="0"/>
            </a:endParaRPr>
          </a:p>
          <a:p>
            <a:pPr>
              <a:buFont typeface="Monotype Sorts" charset="0"/>
              <a:buNone/>
            </a:pPr>
            <a:endParaRPr lang="en-US" sz="3600" dirty="0">
              <a:latin typeface="Palatino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51550" y="4114800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3810000"/>
            <a:ext cx="43894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latin typeface="Gill Sans" charset="0"/>
                <a:cs typeface="Gill Sans" charset="0"/>
              </a:rPr>
              <a:t>Metaphor can teach</a:t>
            </a:r>
          </a:p>
          <a:p>
            <a:pPr eaLnBrk="1" hangingPunct="1"/>
            <a:r>
              <a:rPr lang="en-US" sz="4000">
                <a:solidFill>
                  <a:srgbClr val="000000"/>
                </a:solidFill>
                <a:latin typeface="Gill Sans" charset="0"/>
                <a:cs typeface="Gill Sans" charset="0"/>
              </a:rPr>
              <a:t>things we can</a:t>
            </a:r>
            <a:r>
              <a:rPr lang="ja-JP" altLang="en-US" sz="4000">
                <a:solidFill>
                  <a:srgbClr val="000000"/>
                </a:solidFill>
                <a:latin typeface="Gill Sans" charset="0"/>
                <a:cs typeface="Gill Sans" charset="0"/>
              </a:rPr>
              <a:t>’</a:t>
            </a:r>
            <a:r>
              <a:rPr lang="en-US" altLang="ja-JP" sz="4000">
                <a:solidFill>
                  <a:srgbClr val="000000"/>
                </a:solidFill>
                <a:latin typeface="Gill Sans" charset="0"/>
                <a:cs typeface="Gill Sans" charset="0"/>
              </a:rPr>
              <a:t>t </a:t>
            </a:r>
          </a:p>
          <a:p>
            <a:pPr eaLnBrk="1" hangingPunct="1"/>
            <a:r>
              <a:rPr lang="en-US" sz="4000">
                <a:solidFill>
                  <a:srgbClr val="000000"/>
                </a:solidFill>
                <a:latin typeface="Gill Sans" charset="0"/>
                <a:cs typeface="Gill Sans" charset="0"/>
              </a:rPr>
              <a:t>teach directly. </a:t>
            </a:r>
            <a:endParaRPr lang="en-US" sz="4000">
              <a:solidFill>
                <a:srgbClr val="000000"/>
              </a:solidFill>
            </a:endParaRPr>
          </a:p>
        </p:txBody>
      </p:sp>
      <p:pic>
        <p:nvPicPr>
          <p:cNvPr id="16692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713038"/>
            <a:ext cx="3640137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627688" y="4267200"/>
            <a:ext cx="1262062" cy="5588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8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eaLnBrk="1" hangingPunct="1"/>
            <a:r>
              <a:rPr lang="en-US" sz="60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Forgiveness </a:t>
            </a:r>
            <a: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– </a:t>
            </a:r>
            <a:b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lang="en-US" sz="6000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lang="en-US" sz="60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lang="en-US" sz="6000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8962" name="Rectangle 4"/>
          <p:cNvSpPr>
            <a:spLocks noChangeArrowheads="1"/>
          </p:cNvSpPr>
          <p:nvPr/>
        </p:nvSpPr>
        <p:spPr bwMode="auto">
          <a:xfrm>
            <a:off x="1836738" y="3082925"/>
            <a:ext cx="540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8963" name="Rectangle 5"/>
          <p:cNvSpPr>
            <a:spLocks noChangeArrowheads="1"/>
          </p:cNvSpPr>
          <p:nvPr/>
        </p:nvSpPr>
        <p:spPr bwMode="auto">
          <a:xfrm>
            <a:off x="2505075" y="2909888"/>
            <a:ext cx="625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272390" name="Rectangle 6"/>
          <p:cNvSpPr>
            <a:spLocks noChangeArrowheads="1"/>
          </p:cNvSpPr>
          <p:nvPr/>
        </p:nvSpPr>
        <p:spPr bwMode="auto">
          <a:xfrm>
            <a:off x="707056" y="2359564"/>
            <a:ext cx="843694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latin typeface="Gill Sans" charset="0"/>
              </a:rPr>
              <a:t>Studies of university students thinking </a:t>
            </a:r>
          </a:p>
          <a:p>
            <a:r>
              <a:rPr lang="en-US" sz="4000" dirty="0">
                <a:latin typeface="Gill Sans" charset="0"/>
              </a:rPr>
              <a:t>about </a:t>
            </a:r>
            <a:r>
              <a:rPr lang="ja-JP" altLang="en-US" sz="4000" dirty="0">
                <a:latin typeface="Gill Sans" charset="0"/>
              </a:rPr>
              <a:t>“</a:t>
            </a:r>
            <a:r>
              <a:rPr lang="en-US" altLang="ja-JP" sz="4000" dirty="0">
                <a:latin typeface="Gill Sans" charset="0"/>
              </a:rPr>
              <a:t>hurtful memories</a:t>
            </a:r>
            <a:r>
              <a:rPr lang="ja-JP" altLang="en-US" sz="4000" dirty="0">
                <a:latin typeface="Gill Sans" charset="0"/>
              </a:rPr>
              <a:t>”</a:t>
            </a:r>
            <a:r>
              <a:rPr lang="en-US" altLang="ja-JP" sz="4000" dirty="0">
                <a:latin typeface="Gill Sans" charset="0"/>
              </a:rPr>
              <a:t> found those </a:t>
            </a:r>
          </a:p>
          <a:p>
            <a:r>
              <a:rPr lang="en-US" sz="4000" dirty="0">
                <a:latin typeface="Gill Sans" charset="0"/>
              </a:rPr>
              <a:t>who forgive others have:</a:t>
            </a:r>
          </a:p>
          <a:p>
            <a:r>
              <a:rPr lang="en-US" sz="4000" dirty="0">
                <a:latin typeface="Gill Sans" charset="0"/>
              </a:rPr>
              <a:t>	- less stress</a:t>
            </a:r>
          </a:p>
          <a:p>
            <a:r>
              <a:rPr lang="en-US" sz="4000" dirty="0">
                <a:latin typeface="Gill Sans" charset="0"/>
              </a:rPr>
              <a:t>	- healthier body functions (heart rate, </a:t>
            </a:r>
          </a:p>
          <a:p>
            <a:r>
              <a:rPr lang="en-US" sz="4000" dirty="0" smtClean="0">
                <a:latin typeface="Gill Sans" charset="0"/>
              </a:rPr>
              <a:t>blood </a:t>
            </a:r>
            <a:r>
              <a:rPr lang="en-US" sz="4000" dirty="0">
                <a:latin typeface="Gill Sans" charset="0"/>
              </a:rPr>
              <a:t>pressure, EMG  (electromyogram -- tests nerve/muscle function</a:t>
            </a:r>
            <a:r>
              <a:rPr lang="en-US" sz="4000" dirty="0" smtClean="0">
                <a:latin typeface="Gill Sans" charset="0"/>
              </a:rPr>
              <a:t>)</a:t>
            </a:r>
          </a:p>
          <a:p>
            <a:endParaRPr lang="en-US" sz="4000" dirty="0">
              <a:latin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3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eaLnBrk="1" hangingPunct="1"/>
            <a:r>
              <a:rPr lang="en-US" sz="6000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Forgiveness </a:t>
            </a:r>
            <a: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– </a:t>
            </a:r>
            <a:br>
              <a:rPr lang="en-US" sz="6000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</a:br>
            <a:r>
              <a:rPr lang="en-US" sz="6000" b="1" dirty="0" smtClean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the </a:t>
            </a:r>
            <a:r>
              <a:rPr lang="en-US" sz="60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science</a:t>
            </a:r>
            <a:endParaRPr lang="en-US" sz="6000" dirty="0">
              <a:solidFill>
                <a:srgbClr val="800000"/>
              </a:solidFill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168962" name="Rectangle 4"/>
          <p:cNvSpPr>
            <a:spLocks noChangeArrowheads="1"/>
          </p:cNvSpPr>
          <p:nvPr/>
        </p:nvSpPr>
        <p:spPr bwMode="auto">
          <a:xfrm>
            <a:off x="1836738" y="3082925"/>
            <a:ext cx="540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168963" name="Rectangle 5"/>
          <p:cNvSpPr>
            <a:spLocks noChangeArrowheads="1"/>
          </p:cNvSpPr>
          <p:nvPr/>
        </p:nvSpPr>
        <p:spPr bwMode="auto">
          <a:xfrm>
            <a:off x="2505075" y="2909888"/>
            <a:ext cx="625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en-US">
              <a:latin typeface="Palatino" charset="0"/>
            </a:endParaRPr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762000" y="2460068"/>
            <a:ext cx="8382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latin typeface="Gill Sans" charset="0"/>
              </a:rPr>
              <a:t>Forgiving others also seems connected to less:</a:t>
            </a:r>
          </a:p>
          <a:p>
            <a:r>
              <a:rPr lang="en-US" sz="4000" dirty="0">
                <a:latin typeface="Gill Sans" charset="0"/>
              </a:rPr>
              <a:t>	• anger		</a:t>
            </a:r>
            <a:endParaRPr lang="en-US" sz="4000" dirty="0" smtClean="0">
              <a:latin typeface="Gill Sans" charset="0"/>
            </a:endParaRPr>
          </a:p>
          <a:p>
            <a:r>
              <a:rPr lang="en-US" sz="4000" dirty="0">
                <a:latin typeface="Gill Sans" charset="0"/>
              </a:rPr>
              <a:t>	</a:t>
            </a:r>
            <a:r>
              <a:rPr lang="en-US" sz="4000" dirty="0" smtClean="0">
                <a:latin typeface="Gill Sans" charset="0"/>
              </a:rPr>
              <a:t>• </a:t>
            </a:r>
            <a:r>
              <a:rPr lang="en-US" sz="4000" dirty="0">
                <a:latin typeface="Gill Sans" charset="0"/>
              </a:rPr>
              <a:t>depression 	</a:t>
            </a:r>
          </a:p>
          <a:p>
            <a:r>
              <a:rPr lang="en-US" sz="4000" dirty="0">
                <a:latin typeface="Gill Sans" charset="0"/>
              </a:rPr>
              <a:t>	• negative thoughts  </a:t>
            </a:r>
            <a:endParaRPr lang="en-US" sz="4000" dirty="0" smtClean="0">
              <a:latin typeface="Gill Sans" charset="0"/>
            </a:endParaRPr>
          </a:p>
          <a:p>
            <a:r>
              <a:rPr lang="en-US" sz="4000" dirty="0">
                <a:latin typeface="Gill Sans" charset="0"/>
              </a:rPr>
              <a:t>	</a:t>
            </a:r>
            <a:r>
              <a:rPr lang="en-US" sz="4000" dirty="0" smtClean="0">
                <a:latin typeface="Gill Sans" charset="0"/>
              </a:rPr>
              <a:t>• </a:t>
            </a:r>
            <a:r>
              <a:rPr lang="en-US" sz="4000" dirty="0">
                <a:latin typeface="Gill Sans" charset="0"/>
              </a:rPr>
              <a:t>alcohol/drug abuse</a:t>
            </a:r>
            <a:endParaRPr lang="en-US" sz="4000" dirty="0">
              <a:latin typeface="Palatino" charset="0"/>
            </a:endParaRPr>
          </a:p>
        </p:txBody>
      </p:sp>
      <p:sp>
        <p:nvSpPr>
          <p:cNvPr id="168966" name="Rectangle 8"/>
          <p:cNvSpPr>
            <a:spLocks noChangeArrowheads="1"/>
          </p:cNvSpPr>
          <p:nvPr/>
        </p:nvSpPr>
        <p:spPr bwMode="auto">
          <a:xfrm>
            <a:off x="3800475" y="6245720"/>
            <a:ext cx="5343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Times New Roman" charset="0"/>
                <a:hlinkClick r:id="rId3"/>
              </a:rPr>
              <a:t>https://www.amsa.org/healingthehealer/forgiveness.cfm</a:t>
            </a:r>
            <a:endParaRPr lang="en-US" dirty="0">
              <a:latin typeface="Times New Roman" charset="0"/>
            </a:endParaRPr>
          </a:p>
          <a:p>
            <a:pPr algn="r"/>
            <a:r>
              <a:rPr lang="en-US" dirty="0">
                <a:latin typeface="Gill Sans" charset="0"/>
              </a:rPr>
              <a:t>American Medical Association Student Association</a:t>
            </a:r>
            <a:endParaRPr lang="en-US" dirty="0">
              <a:latin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50"/>
            <a:ext cx="3404753" cy="2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10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74638"/>
            <a:ext cx="9056687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313" y="5842000"/>
            <a:ext cx="1050925" cy="19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816475"/>
            <a:ext cx="8686800" cy="1220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5375" y="3319463"/>
            <a:ext cx="419100" cy="552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3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173061" name="Rectangle 6"/>
          <p:cNvSpPr>
            <a:spLocks noChangeArrowheads="1"/>
          </p:cNvSpPr>
          <p:nvPr/>
        </p:nvSpPr>
        <p:spPr bwMode="auto">
          <a:xfrm>
            <a:off x="1219200" y="426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Stay </a:t>
            </a:r>
            <a:br>
              <a:rPr lang="en-US" altLang="ja-JP" sz="6000" b="1">
                <a:solidFill>
                  <a:srgbClr val="FFFF00"/>
                </a:solidFill>
                <a:latin typeface="Gill Sans" charset="0"/>
              </a:rPr>
            </a:br>
            <a:r>
              <a:rPr lang="en-US" altLang="ja-JP" sz="6000" b="1">
                <a:solidFill>
                  <a:srgbClr val="FFFF00"/>
                </a:solidFill>
                <a:latin typeface="Gill Sans" charset="0"/>
              </a:rPr>
              <a:t>healthy</a:t>
            </a:r>
            <a:endParaRPr lang="en-US" altLang="ja-JP" sz="600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8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7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066800" y="8461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5400" b="1">
                <a:solidFill>
                  <a:schemeClr val="bg1"/>
                </a:solidFill>
                <a:latin typeface="Gill Sans" charset="0"/>
              </a:rPr>
              <a:t>Eat right.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66800" y="2590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5400" b="1">
                <a:solidFill>
                  <a:schemeClr val="bg1"/>
                </a:solidFill>
                <a:latin typeface="Gill Sans" charset="0"/>
              </a:rPr>
              <a:t>Exercise </a:t>
            </a:r>
          </a:p>
          <a:p>
            <a:pPr algn="r"/>
            <a:r>
              <a:rPr lang="en-US" altLang="ja-JP" sz="5400" b="1">
                <a:solidFill>
                  <a:schemeClr val="bg1"/>
                </a:solidFill>
                <a:latin typeface="Gill Sans" charset="0"/>
              </a:rPr>
              <a:t>regularly.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19200" y="426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US" altLang="ja-JP" sz="5400" b="1">
                <a:solidFill>
                  <a:schemeClr val="bg1"/>
                </a:solidFill>
                <a:latin typeface="Gill Sans" charset="0"/>
              </a:rPr>
              <a:t>Die anyway.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59425" y="5942013"/>
            <a:ext cx="354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Gill Sans" charset="0"/>
                <a:cs typeface="Gill Sans" charset="0"/>
              </a:rPr>
              <a:t>- Author unknown &amp; probably dead.</a:t>
            </a:r>
          </a:p>
        </p:txBody>
      </p:sp>
      <p:pic>
        <p:nvPicPr>
          <p:cNvPr id="1751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8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6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3113</Words>
  <Application>Microsoft Macintosh PowerPoint</Application>
  <PresentationFormat>On-screen Show (4:3)</PresentationFormat>
  <Paragraphs>850</Paragraphs>
  <Slides>137</Slides>
  <Notes>114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137</vt:i4>
      </vt:variant>
    </vt:vector>
  </HeadingPairs>
  <TitlesOfParts>
    <vt:vector size="140" baseType="lpstr">
      <vt:lpstr>Office Theme</vt:lpstr>
      <vt:lpstr>Document</vt:lpstr>
      <vt:lpstr>Microsoft Word 97 - 2004 Document</vt:lpstr>
      <vt:lpstr>PowerPoint Presentation</vt:lpstr>
      <vt:lpstr>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Circumstances</vt:lpstr>
      <vt:lpstr>PowerPoint Presentation</vt:lpstr>
      <vt:lpstr>PowerPoint Presentation</vt:lpstr>
      <vt:lpstr>Intentional activity</vt:lpstr>
      <vt:lpstr>Intentional Activity = 40%</vt:lpstr>
      <vt:lpstr>PowerPoint Presentation</vt:lpstr>
      <vt:lpstr>PowerPoint Presentation</vt:lpstr>
      <vt:lpstr>PowerPoint Presentation</vt:lpstr>
      <vt:lpstr>Why part of ELT?</vt:lpstr>
      <vt:lpstr>PowerPoint Presentation</vt:lpstr>
      <vt:lpstr>PowerPoint Presentation</vt:lpstr>
      <vt:lpstr>Why part of ELT?</vt:lpstr>
      <vt:lpstr>Engaging, personalized,  multi-sensory  activities</vt:lpstr>
      <vt:lpstr>       Engaging activities</vt:lpstr>
      <vt:lpstr>Why part of ELT?</vt:lpstr>
      <vt:lpstr>Why part of ELT?</vt:lpstr>
      <vt:lpstr>Why part of ELT?</vt:lpstr>
      <vt:lpstr>Why part of ELT?</vt:lpstr>
      <vt:lpstr>PowerPoint Presentation</vt:lpstr>
      <vt:lpstr>How to we get the  information to our students? </vt:lpstr>
      <vt:lpstr>Dictation</vt:lpstr>
      <vt:lpstr>Dictation</vt:lpstr>
      <vt:lpstr>PowerPoint Presentation</vt:lpstr>
      <vt:lpstr>PowerPoint Presentation</vt:lpstr>
      <vt:lpstr>PowerPoint Presentation</vt:lpstr>
      <vt:lpstr>PowerPoint Presentation</vt:lpstr>
      <vt:lpstr>Forgive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good  things in your life:   the science:</vt:lpstr>
      <vt:lpstr>PowerPoint Presentation</vt:lpstr>
      <vt:lpstr>PowerPoint Presentation</vt:lpstr>
      <vt:lpstr>A Chinese proverb:   If you want to be happy</vt:lpstr>
      <vt:lpstr>A Chinese proverb:   If you want to be happy</vt:lpstr>
      <vt:lpstr>A Chinese proverb:   If you want to be happy</vt:lpstr>
      <vt:lpstr>A Chinese proverb:   If you want to be happy</vt:lpstr>
      <vt:lpstr>A Chinese proverb:   If you want to be happy</vt:lpstr>
      <vt:lpstr>Compliments</vt:lpstr>
      <vt:lpstr>Compliments</vt:lpstr>
      <vt:lpstr>Compliments</vt:lpstr>
      <vt:lpstr>Compliments</vt:lpstr>
      <vt:lpstr>Compliments</vt:lpstr>
      <vt:lpstr>Do kind things -  the science:</vt:lpstr>
      <vt:lpstr>PowerPoint Presentation</vt:lpstr>
      <vt:lpstr>PowerPoint Presentation</vt:lpstr>
      <vt:lpstr>Thank you to the world</vt:lpstr>
      <vt:lpstr>Thank you to the world</vt:lpstr>
      <vt:lpstr>Thank you to the world</vt:lpstr>
      <vt:lpstr>Thank you to the world</vt:lpstr>
      <vt:lpstr>Thank you to the world</vt:lpstr>
      <vt:lpstr>PowerPoint Presentation</vt:lpstr>
      <vt:lpstr>Someone special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Thanking people  the science</vt:lpstr>
      <vt:lpstr>Time for  friends &amp; family  the science</vt:lpstr>
      <vt:lpstr>Forgive</vt:lpstr>
      <vt:lpstr>PowerPoint Presentation</vt:lpstr>
      <vt:lpstr>Forgive</vt:lpstr>
      <vt:lpstr> Read this silently.  Your teacher will read it aloud:</vt:lpstr>
      <vt:lpstr>PowerPoint Presentation</vt:lpstr>
      <vt:lpstr>PowerPoint Presentation</vt:lpstr>
      <vt:lpstr>Heavy, isn’t it? </vt:lpstr>
      <vt:lpstr>Forgive</vt:lpstr>
      <vt:lpstr>Forgiveness –  the science</vt:lpstr>
      <vt:lpstr>Forgiveness –  the science</vt:lpstr>
      <vt:lpstr>PowerPoint Presentation</vt:lpstr>
      <vt:lpstr>PowerPoint Presentation</vt:lpstr>
      <vt:lpstr>PowerPoint Presentation</vt:lpstr>
      <vt:lpstr>PowerPoint Presentation</vt:lpstr>
      <vt:lpstr>Take care of your health-  the science</vt:lpstr>
      <vt:lpstr>Take care of your health -  the science</vt:lpstr>
      <vt:lpstr>PowerPoint Presentation</vt:lpstr>
      <vt:lpstr>PowerPoint Presentation</vt:lpstr>
      <vt:lpstr>by which I mean “a little weird”.</vt:lpstr>
      <vt:lpstr>PowerPoint Presentation</vt:lpstr>
      <vt:lpstr>Laughter and smiles -   the science</vt:lpstr>
      <vt:lpstr>Laughter and smiles -   the science</vt:lpstr>
      <vt:lpstr>PowerPoint Presentation</vt:lpstr>
      <vt:lpstr>Notice good things when they happen.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Eat a blueberry  with mindfulness </vt:lpstr>
      <vt:lpstr>Notice good things when they happen.</vt:lpstr>
      <vt:lpstr>Notice good things  when they happen -  the science</vt:lpstr>
      <vt:lpstr>PowerPoint Presentation</vt:lpstr>
      <vt:lpstr>PowerPoint Presentation</vt:lpstr>
      <vt:lpstr>PowerPoint Presentation</vt:lpstr>
      <vt:lpstr>PowerPoint Presentation</vt:lpstr>
      <vt:lpstr>Find ways to deal with  problems/ stress / sadness </vt:lpstr>
      <vt:lpstr>Find ways to deal with  problems/ stress / sadness </vt:lpstr>
      <vt:lpstr>Find ways to deal with  problems/ stress / sadness </vt:lpstr>
      <vt:lpstr>Find ways to deal with  problems/ stress / sadness </vt:lpstr>
      <vt:lpstr>Find ways to deal with  problems/ stress / sadness </vt:lpstr>
      <vt:lpstr>PowerPoint Presentation</vt:lpstr>
      <vt:lpstr>PowerPoint Presentation</vt:lpstr>
      <vt:lpstr>PowerPoint Presentation</vt:lpstr>
      <vt:lpstr>What we  think,  we  become.</vt:lpstr>
      <vt:lpstr>Dealing with stress -   the science</vt:lpstr>
      <vt:lpstr>Memory test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</dc:title>
  <dc:creator>Helgesen Marc</dc:creator>
  <cp:lastModifiedBy>Marc Helgesen</cp:lastModifiedBy>
  <cp:revision>142</cp:revision>
  <cp:lastPrinted>2014-06-14T06:02:24Z</cp:lastPrinted>
  <dcterms:created xsi:type="dcterms:W3CDTF">2014-05-01T06:42:08Z</dcterms:created>
  <dcterms:modified xsi:type="dcterms:W3CDTF">2014-06-14T06:09:02Z</dcterms:modified>
</cp:coreProperties>
</file>