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539" r:id="rId3"/>
    <p:sldId id="310" r:id="rId4"/>
    <p:sldId id="311" r:id="rId5"/>
    <p:sldId id="312" r:id="rId6"/>
    <p:sldId id="313" r:id="rId7"/>
    <p:sldId id="314" r:id="rId8"/>
    <p:sldId id="3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3130"/>
  </p:normalViewPr>
  <p:slideViewPr>
    <p:cSldViewPr snapToGrid="0" snapToObjects="1">
      <p:cViewPr varScale="1">
        <p:scale>
          <a:sx n="59" d="100"/>
          <a:sy n="59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BC2D4-5E0F-FA44-BBEC-8E439F5BC87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D42B3-FFB5-2349-8755-BCF750CB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en-US" altLang="ja-JP">
                <a:latin typeface="Arial" charset="0"/>
                <a:ea typeface="ＭＳ Ｐゴシック" charset="0"/>
                <a:cs typeface="ＭＳ Ｐゴシック" charset="0"/>
              </a:rPr>
              <a:t>Excited, delighted. 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ja-JP">
                <a:latin typeface="Arial" charset="0"/>
                <a:ea typeface="ＭＳ Ｐゴシック" charset="0"/>
                <a:cs typeface="ＭＳ Ｐゴシック" charset="0"/>
              </a:rPr>
              <a:t>Who are you?    </a:t>
            </a:r>
          </a:p>
          <a:p>
            <a:pPr eaLnBrk="1" hangingPunct="1">
              <a:spcBef>
                <a:spcPct val="0"/>
              </a:spcBef>
            </a:pPr>
            <a:endParaRPr kumimoji="0" lang="en-US" altLang="ja-JP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0" lang="en-US" altLang="ja-JP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kumimoji="0" lang="en-US" altLang="ja-JP" baseline="30000"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kumimoji="0" lang="en-US" altLang="ja-JP">
                <a:latin typeface="Arial" charset="0"/>
                <a:ea typeface="ＭＳ Ｐゴシック" charset="0"/>
                <a:cs typeface="ＭＳ Ｐゴシック" charset="0"/>
              </a:rPr>
              <a:t> part: What is Positive psychology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ja-JP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kumimoji="0" lang="en-US" altLang="ja-JP" baseline="30000">
                <a:latin typeface="Arial" charset="0"/>
                <a:ea typeface="ＭＳ Ｐゴシック" charset="0"/>
                <a:cs typeface="ＭＳ Ｐゴシック" charset="0"/>
              </a:rPr>
              <a:t>nd</a:t>
            </a:r>
            <a:r>
              <a:rPr kumimoji="0" lang="en-US" altLang="ja-JP">
                <a:latin typeface="Arial" charset="0"/>
                <a:ea typeface="ＭＳ Ｐゴシック" charset="0"/>
                <a:cs typeface="ＭＳ Ｐゴシック" charset="0"/>
              </a:rPr>
              <a:t> part: How connect that to ELT – also language and cross cultural connections. 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ja-JP">
                <a:latin typeface="Arial" charset="0"/>
                <a:ea typeface="ＭＳ Ｐゴシック" charset="0"/>
                <a:cs typeface="ＭＳ Ｐゴシック" charset="0"/>
              </a:rPr>
              <a:t>Then a break and “Happiness 2.0”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ja-JP">
                <a:latin typeface="Arial" charset="0"/>
                <a:ea typeface="ＭＳ Ｐゴシック" charset="0"/>
                <a:cs typeface="ＭＳ Ｐゴシック" charset="0"/>
              </a:rPr>
              <a:t>You may think: Wait. Have to teach speaking, listening, reading, and writing? Now I</a:t>
            </a:r>
            <a:r>
              <a:rPr kumimoji="0"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>
                <a:latin typeface="Arial" charset="0"/>
                <a:ea typeface="ＭＳ Ｐゴシック" charset="0"/>
                <a:cs typeface="ＭＳ Ｐゴシック" charset="0"/>
              </a:rPr>
              <a:t>m responsible for happiness.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ja-JP">
                <a:latin typeface="Arial" charset="0"/>
                <a:ea typeface="ＭＳ Ｐゴシック" charset="0"/>
                <a:cs typeface="ＭＳ Ｐゴシック" charset="0"/>
              </a:rPr>
              <a:t>Not really. It can be a tool. But any teaching… (next slide)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E078D5-4498-8E47-A69F-6F5E413E2AA8}" type="slidenum">
              <a:rPr lang="en-US" altLang="ja-JP" sz="1200"/>
              <a:pPr eaLnBrk="1" hangingPunct="1"/>
              <a:t>1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92652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20A4FC-A4A0-B948-8547-40B7BF997D7C}" type="slidenum">
              <a:rPr lang="en-US" altLang="ja-JP" sz="1200">
                <a:latin typeface="Geneva" charset="0"/>
              </a:rPr>
              <a:pPr eaLnBrk="1" hangingPunct="1"/>
              <a:t>2</a:t>
            </a:fld>
            <a:endParaRPr lang="en-US" altLang="ja-JP" sz="1200" dirty="0">
              <a:latin typeface="Geneva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en-US" altLang="ja-JP" dirty="0">
                <a:latin typeface="Geneva" charset="0"/>
                <a:ea typeface="ＭＳ Ｐゴシック" charset="0"/>
                <a:cs typeface="ＭＳ Ｐゴシック" charset="0"/>
              </a:rPr>
              <a:t>CULTURAL</a:t>
            </a:r>
          </a:p>
        </p:txBody>
      </p:sp>
    </p:spTree>
    <p:extLst>
      <p:ext uri="{BB962C8B-B14F-4D97-AF65-F5344CB8AC3E}">
        <p14:creationId xmlns:p14="http://schemas.microsoft.com/office/powerpoint/2010/main" val="126944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20A4FC-A4A0-B948-8547-40B7BF997D7C}" type="slidenum">
              <a:rPr lang="en-US" altLang="ja-JP" sz="1200">
                <a:latin typeface="Geneva" charset="0"/>
              </a:rPr>
              <a:pPr eaLnBrk="1" hangingPunct="1"/>
              <a:t>3</a:t>
            </a:fld>
            <a:endParaRPr lang="en-US" altLang="ja-JP" sz="1200" dirty="0">
              <a:latin typeface="Geneva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en-US" altLang="ja-JP" dirty="0">
                <a:latin typeface="Geneva" charset="0"/>
                <a:ea typeface="ＭＳ Ｐゴシック" charset="0"/>
                <a:cs typeface="ＭＳ Ｐゴシック" charset="0"/>
              </a:rPr>
              <a:t>CULTURAL</a:t>
            </a:r>
          </a:p>
        </p:txBody>
      </p:sp>
    </p:spTree>
    <p:extLst>
      <p:ext uri="{BB962C8B-B14F-4D97-AF65-F5344CB8AC3E}">
        <p14:creationId xmlns:p14="http://schemas.microsoft.com/office/powerpoint/2010/main" val="118033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306BFF-3C42-6945-B0CC-52AF049D40AA}" type="slidenum">
              <a:rPr lang="en-US" altLang="ja-JP" sz="1200">
                <a:latin typeface="Geneva" charset="0"/>
              </a:rPr>
              <a:pPr eaLnBrk="1" hangingPunct="1"/>
              <a:t>4</a:t>
            </a:fld>
            <a:endParaRPr lang="en-US" altLang="ja-JP" sz="1200" dirty="0">
              <a:latin typeface="Geneva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en-US" altLang="ja-JP" dirty="0">
                <a:latin typeface="Geneva" charset="0"/>
                <a:ea typeface="ＭＳ Ｐゴシック" charset="0"/>
                <a:cs typeface="ＭＳ Ｐゴシック" charset="0"/>
              </a:rPr>
              <a:t>CULTURE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kumimoji="0" lang="en-US" altLang="ja-JP" dirty="0">
                <a:latin typeface="Geneva" charset="0"/>
                <a:ea typeface="ＭＳ Ｐゴシック" charset="0"/>
                <a:cs typeface="ＭＳ Ｐゴシック" charset="0"/>
              </a:rPr>
              <a:t>Japan – deny it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kumimoji="0" lang="en-US" altLang="ja-JP" dirty="0">
                <a:latin typeface="Geneva" charset="0"/>
                <a:ea typeface="ＭＳ Ｐゴシック" charset="0"/>
                <a:cs typeface="ＭＳ Ｐゴシック" charset="0"/>
              </a:rPr>
              <a:t>Thailand/ Pakistan: </a:t>
            </a:r>
            <a:r>
              <a:rPr kumimoji="0" lang="ja-JP" altLang="en-US" dirty="0">
                <a:latin typeface="Geneva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dirty="0">
                <a:latin typeface="Geneva" charset="0"/>
                <a:ea typeface="ＭＳ Ｐゴシック" charset="0"/>
                <a:cs typeface="ＭＳ Ｐゴシック" charset="0"/>
              </a:rPr>
              <a:t>Oh, I</a:t>
            </a:r>
            <a:r>
              <a:rPr kumimoji="0" lang="ja-JP" altLang="en-US" dirty="0">
                <a:latin typeface="Geneva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dirty="0">
                <a:latin typeface="Geneva" charset="0"/>
                <a:ea typeface="ＭＳ Ｐゴシック" charset="0"/>
                <a:cs typeface="ＭＳ Ｐゴシック" charset="0"/>
              </a:rPr>
              <a:t>ll give it to you</a:t>
            </a:r>
            <a:r>
              <a:rPr kumimoji="0" lang="ja-JP" altLang="en-US" dirty="0">
                <a:latin typeface="Geneva" charset="0"/>
                <a:ea typeface="ＭＳ Ｐゴシック" charset="0"/>
                <a:cs typeface="ＭＳ Ｐゴシック" charset="0"/>
              </a:rPr>
              <a:t>”</a:t>
            </a:r>
            <a:endParaRPr kumimoji="0" lang="en-US" altLang="ja-JP" dirty="0">
              <a:latin typeface="Genev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kumimoji="0" lang="en-US" altLang="ja-JP" dirty="0">
                <a:latin typeface="Geneva" charset="0"/>
                <a:ea typeface="ＭＳ Ｐゴシック" charset="0"/>
                <a:cs typeface="ＭＳ Ｐゴシック" charset="0"/>
              </a:rPr>
              <a:t>Samoa/ pacific islands – really will give it to you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kumimoji="0" lang="en-US" altLang="ja-JP" dirty="0">
                <a:latin typeface="Geneva" charset="0"/>
                <a:ea typeface="ＭＳ Ｐゴシック" charset="0"/>
                <a:cs typeface="ＭＳ Ｐゴシック" charset="0"/>
              </a:rPr>
              <a:t>Many English speaking cultures- just say thank you.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kumimoji="0" lang="en-US" altLang="ja-JP" dirty="0">
                <a:latin typeface="Geneva" charset="0"/>
                <a:ea typeface="ＭＳ Ｐゴシック" charset="0"/>
                <a:cs typeface="ＭＳ Ｐゴシック" charset="0"/>
              </a:rPr>
              <a:t>Not suggesting, I (as NEST) do therefore Ss should, am suggesting they should be award of different options.</a:t>
            </a:r>
          </a:p>
        </p:txBody>
      </p:sp>
    </p:spTree>
    <p:extLst>
      <p:ext uri="{BB962C8B-B14F-4D97-AF65-F5344CB8AC3E}">
        <p14:creationId xmlns:p14="http://schemas.microsoft.com/office/powerpoint/2010/main" val="310280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C1C5DA-2623-AB4E-AF46-2C32EA30DC10}" type="slidenum">
              <a:rPr lang="en-US" altLang="ja-JP" sz="1200">
                <a:latin typeface="Geneva" charset="0"/>
              </a:rPr>
              <a:pPr eaLnBrk="1" hangingPunct="1"/>
              <a:t>5</a:t>
            </a:fld>
            <a:endParaRPr lang="en-US" altLang="ja-JP" sz="1200" dirty="0">
              <a:latin typeface="Geneva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en-US" altLang="ja-JP" dirty="0">
                <a:latin typeface="Geneva" charset="0"/>
                <a:ea typeface="ＭＳ Ｐゴシック" charset="0"/>
                <a:cs typeface="ＭＳ Ｐゴシック" charset="0"/>
              </a:rPr>
              <a:t>Cultural activity</a:t>
            </a:r>
          </a:p>
        </p:txBody>
      </p:sp>
    </p:spTree>
    <p:extLst>
      <p:ext uri="{BB962C8B-B14F-4D97-AF65-F5344CB8AC3E}">
        <p14:creationId xmlns:p14="http://schemas.microsoft.com/office/powerpoint/2010/main" val="364497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2462D4-4CD9-8C4B-8113-E748377CB2EB}" type="slidenum">
              <a:rPr lang="en-US" altLang="ja-JP" sz="1200">
                <a:latin typeface="Geneva" charset="0"/>
              </a:rPr>
              <a:pPr eaLnBrk="1" hangingPunct="1"/>
              <a:t>6</a:t>
            </a:fld>
            <a:endParaRPr lang="en-US" altLang="ja-JP" sz="1200" dirty="0">
              <a:latin typeface="Geneva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en-US" altLang="ja-JP" dirty="0">
                <a:latin typeface="Geneva" charset="0"/>
                <a:ea typeface="ＭＳ Ｐゴシック" charset="0"/>
                <a:cs typeface="ＭＳ Ｐゴシック" charset="0"/>
              </a:rPr>
              <a:t>HOW MANY TIMES EACH?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ja-JP" dirty="0">
                <a:latin typeface="Geneva" charset="0"/>
                <a:ea typeface="ＭＳ Ｐゴシック" charset="0"/>
                <a:cs typeface="ＭＳ Ｐゴシック" charset="0"/>
              </a:rPr>
              <a:t>Think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ja-JP" dirty="0">
                <a:latin typeface="Geneva" charset="0"/>
                <a:ea typeface="ＭＳ Ｐゴシック" charset="0"/>
                <a:cs typeface="ＭＳ Ｐゴシック" charset="0"/>
              </a:rPr>
              <a:t>Say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ja-JP" dirty="0">
                <a:latin typeface="Geneva" charset="0"/>
                <a:ea typeface="ＭＳ Ｐゴシック" charset="0"/>
                <a:cs typeface="ＭＳ Ｐゴシック" charset="0"/>
              </a:rPr>
              <a:t>Hard 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ja-JP" dirty="0">
                <a:latin typeface="Geneva" charset="0"/>
                <a:ea typeface="ＭＳ Ｐゴシック" charset="0"/>
                <a:cs typeface="ＭＳ Ｐゴシック" charset="0"/>
              </a:rPr>
              <a:t>Reprocess: It is a drills</a:t>
            </a:r>
          </a:p>
        </p:txBody>
      </p:sp>
    </p:spTree>
    <p:extLst>
      <p:ext uri="{BB962C8B-B14F-4D97-AF65-F5344CB8AC3E}">
        <p14:creationId xmlns:p14="http://schemas.microsoft.com/office/powerpoint/2010/main" val="334534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4085FA-4D46-BF44-AF66-99AB302DB798}" type="slidenum">
              <a:rPr lang="en-US" altLang="ja-JP" sz="1200">
                <a:latin typeface="Geneva" charset="0"/>
              </a:rPr>
              <a:pPr eaLnBrk="1" hangingPunct="1"/>
              <a:t>7</a:t>
            </a:fld>
            <a:endParaRPr lang="en-US" altLang="ja-JP" sz="1200" dirty="0">
              <a:latin typeface="Geneva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ja-JP" altLang="en-US" dirty="0">
              <a:latin typeface="Genev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24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54CA7E-C5CB-CB48-9D82-96133294B463}" type="slidenum">
              <a:rPr lang="en-US" altLang="ja-JP" sz="1200">
                <a:latin typeface="Geneva" charset="0"/>
              </a:rPr>
              <a:pPr eaLnBrk="1" hangingPunct="1"/>
              <a:t>8</a:t>
            </a:fld>
            <a:endParaRPr lang="en-US" altLang="ja-JP" sz="1200" dirty="0">
              <a:latin typeface="Geneva" charset="0"/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ja-JP" altLang="en-US">
              <a:latin typeface="Genev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0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6FAB6-143A-604E-AFF0-137D30BFB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9CE29-AF2B-E14D-A459-3C2D22D84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7BD62-1157-DD4C-99A3-BC04BD0B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B700-23BB-644F-A35F-419C488EED3B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1FC5A-B7FB-C04E-B710-3553A718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60C6D-3064-3947-AB43-F12E32FB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D621-6488-B64D-A300-E633EA13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7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BF78-3650-E740-BCF0-1E0AD347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F634F3-A3A3-AF4D-BD5F-CF58B2061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30678-815E-5940-AF95-877BCB6D2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B700-23BB-644F-A35F-419C488EED3B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2009D-29DE-C44D-B0F7-6EB35005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6DD21-C073-1248-A0BB-4076FC0BC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D621-6488-B64D-A300-E633EA13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2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B46815-A118-054F-B8DB-26D20B2EB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7182E-1FA5-C349-95BF-D6BF52E7B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293B5-2E2A-AE49-99F9-5D99FA926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B700-23BB-644F-A35F-419C488EED3B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BD734-BEB0-1B47-841F-0A0A3518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93F36-5039-8547-BC0D-416EF154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D621-6488-B64D-A300-E633EA13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9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A28B-71EC-8E46-8419-B2697EBF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56DAF-0233-0E44-B0E2-0D361853B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A69C3-8AF5-BE4E-B4AC-C1A2F4B9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B700-23BB-644F-A35F-419C488EED3B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2DDF9-B3E9-794A-9142-A711B627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35D4D-1EB8-B546-B280-8DE8C19A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D621-6488-B64D-A300-E633EA13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193E6-BD85-7643-BA4E-C96EF8FB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84E87-AD4F-2A41-808D-85AEBD4EE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70829-3CF8-0B40-A9B9-F90DB9AF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B700-23BB-644F-A35F-419C488EED3B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7AC59-EFEE-C84D-A846-D13DB84A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B1E3B-6BD6-4941-8059-0833E31C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D621-6488-B64D-A300-E633EA13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4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0639-CFE8-D548-BAF5-956E14D4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52B38-16B8-204A-BECC-AE1F25E5C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6B373-9B2E-EB4B-B66C-AB6D0261D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3FBA6-A0ED-2C4C-AD40-8733D3E4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B700-23BB-644F-A35F-419C488EED3B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66C9F-C1F1-324E-BDF9-610C6E41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F01FA-DF75-934C-AE0A-95C9454F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D621-6488-B64D-A300-E633EA13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3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6566B-0E85-2D44-9232-D9DDAFB0C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3ADF-7A58-EA46-8ABF-EE801DE91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1A7F3-B30A-0C48-9A8F-8F6CCAA45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4DC247-413A-ED4F-B10B-0ADFF7B20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E04A5C-196C-FD4C-B1B5-820538289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3B2B3F-F4B8-784E-BBB7-30A5696EF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B700-23BB-644F-A35F-419C488EED3B}" type="datetimeFigureOut">
              <a:rPr lang="en-US" smtClean="0"/>
              <a:t>5/12/22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D3A75-DC3A-9F43-826F-8214B59B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B6A2CD-6FE5-DA44-BD97-EBFB1009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D621-6488-B64D-A300-E633EA13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4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0275-9A27-D14F-B65A-D2600D37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21F655-6337-164B-BFFD-67EC2BC8A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B700-23BB-644F-A35F-419C488EED3B}" type="datetimeFigureOut">
              <a:rPr lang="en-US" smtClean="0"/>
              <a:t>5/12/22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99308-6CD2-F040-9ACF-3FB122E23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72773-7827-0F49-B788-D09242BA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D621-6488-B64D-A300-E633EA13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4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947AF6-2CFD-0B49-B207-03B9F9F5A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B700-23BB-644F-A35F-419C488EED3B}" type="datetimeFigureOut">
              <a:rPr lang="en-US" smtClean="0"/>
              <a:t>5/12/22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C40AD9-8C38-CE45-88AA-1A3EDD0A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49275-D41B-F64B-99A8-E2FBDDE90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D621-6488-B64D-A300-E633EA13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4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9052D-0288-624C-9FED-AC4C4474A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AEEA-01B5-D74F-8597-77EAC7EBC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E3F6E-5975-9947-8176-3B5263E4F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56BD9-2E3F-D84C-B2CE-690E807F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B700-23BB-644F-A35F-419C488EED3B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C8721-DB9A-C54A-80D2-992946D1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B7015-7078-9646-8971-361A8C23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D621-6488-B64D-A300-E633EA13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6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A9DC-985D-AC40-A3EE-738C3B1A4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6D498-2AF1-5D47-B3AE-59306045D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269A8-064C-2541-B57E-BE7A5EA5F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096FE-12C3-504D-8034-27476AFF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B700-23BB-644F-A35F-419C488EED3B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BAA9C-F62C-6742-A677-A46E152A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CFB17-0E7A-514D-AB8E-0935885F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D621-6488-B64D-A300-E633EA13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4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9FE35-3CEE-954B-811C-A04A6B4D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6495B-4604-BC44-B4A1-ACEED37BD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43C71-B64C-1741-9263-283754928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B700-23BB-644F-A35F-419C488EED3B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DC8B3-8370-E74E-94F1-01650F04B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A6721-2F50-7844-BA31-44EAEEBF4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ED621-6488-B64D-A300-E633EA13A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kumimoji="0" lang="ja-JP" alt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ja-JP"/>
              <a:t>S</a:t>
            </a:r>
            <a:endParaRPr lang="en-US" altLang="ja-JP">
              <a:solidFill>
                <a:schemeClr val="bg1"/>
              </a:solidFill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4724400" y="1752600"/>
            <a:ext cx="381000" cy="685800"/>
          </a:xfrm>
          <a:prstGeom prst="rect">
            <a:avLst/>
          </a:prstGeom>
          <a:solidFill>
            <a:srgbClr val="0D0D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2133600" y="1752600"/>
            <a:ext cx="304800" cy="685800"/>
          </a:xfrm>
          <a:prstGeom prst="rect">
            <a:avLst/>
          </a:prstGeom>
          <a:solidFill>
            <a:srgbClr val="0D0D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741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688"/>
            <a:ext cx="4124325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12"/>
          <p:cNvSpPr txBox="1">
            <a:spLocks noChangeArrowheads="1"/>
          </p:cNvSpPr>
          <p:nvPr/>
        </p:nvSpPr>
        <p:spPr bwMode="auto">
          <a:xfrm>
            <a:off x="-316009338" y="4864948"/>
            <a:ext cx="3266773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altLang="ja-JP" sz="8000" b="1" dirty="0">
                <a:solidFill>
                  <a:srgbClr val="FFFF00"/>
                </a:solidFill>
                <a:latin typeface="Gill Sans" charset="0"/>
                <a:cs typeface="Gill Sans" charset="0"/>
              </a:rPr>
              <a:t>Compliments</a:t>
            </a:r>
          </a:p>
        </p:txBody>
      </p:sp>
      <p:sp>
        <p:nvSpPr>
          <p:cNvPr id="17415" name="TextBox 14"/>
          <p:cNvSpPr txBox="1">
            <a:spLocks noChangeArrowheads="1"/>
          </p:cNvSpPr>
          <p:nvPr/>
        </p:nvSpPr>
        <p:spPr bwMode="auto">
          <a:xfrm>
            <a:off x="352425" y="395940"/>
            <a:ext cx="8743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7200" b="1" dirty="0">
                <a:solidFill>
                  <a:schemeClr val="bg1"/>
                </a:solidFill>
                <a:latin typeface="Gill Sans" charset="0"/>
                <a:cs typeface="Gill Sans" charset="0"/>
              </a:rPr>
              <a:t>ELT </a:t>
            </a:r>
            <a:r>
              <a:rPr lang="en-US" altLang="ja-JP" sz="7200" dirty="0">
                <a:solidFill>
                  <a:schemeClr val="bg1"/>
                </a:solidFill>
                <a:latin typeface="Gill Sans" charset="0"/>
                <a:cs typeface="Calibri" charset="0"/>
              </a:rPr>
              <a:t> &amp; </a:t>
            </a:r>
            <a:r>
              <a:rPr lang="en-US" altLang="ja-JP" sz="6600" dirty="0">
                <a:solidFill>
                  <a:schemeClr val="bg1"/>
                </a:solidFill>
                <a:latin typeface="Gill Sans" charset="0"/>
                <a:cs typeface="Calibri" charset="0"/>
              </a:rPr>
              <a:t>the science of</a:t>
            </a:r>
          </a:p>
        </p:txBody>
      </p:sp>
    </p:spTree>
    <p:extLst>
      <p:ext uri="{BB962C8B-B14F-4D97-AF65-F5344CB8AC3E}">
        <p14:creationId xmlns:p14="http://schemas.microsoft.com/office/powerpoint/2010/main" val="163689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>
          <a:xfrm>
            <a:off x="346314" y="49440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en-US" altLang="ja-JP" sz="6000" b="1" dirty="0">
                <a:solidFill>
                  <a:srgbClr val="800000"/>
                </a:solidFill>
                <a:latin typeface="Gill Sans" charset="0"/>
                <a:ea typeface="ＭＳ Ｐゴシック" charset="0"/>
                <a:cs typeface="Gill Sans" charset="0"/>
              </a:rPr>
              <a:t>Complements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981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kumimoji="0" lang="en-US" altLang="ja-JP" dirty="0">
              <a:latin typeface="Gill San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4274" y="1376324"/>
            <a:ext cx="13066274" cy="5601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721" y="1912384"/>
            <a:ext cx="838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halkduster"/>
                <a:cs typeface="Chalkduster"/>
              </a:rPr>
              <a:t>We made the teacher laugh.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8721" y="2620269"/>
            <a:ext cx="777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Chalkduster"/>
                <a:cs typeface="Chalkduster"/>
              </a:rPr>
              <a:t> </a:t>
            </a:r>
            <a:r>
              <a:rPr lang="en-US" sz="6000" dirty="0">
                <a:solidFill>
                  <a:srgbClr val="FFFF00"/>
                </a:solidFill>
                <a:latin typeface="Chalkduster"/>
                <a:cs typeface="Chalkduster"/>
              </a:rPr>
              <a:t>s  v        o    c</a:t>
            </a:r>
          </a:p>
          <a:p>
            <a:endParaRPr lang="en-US" dirty="0"/>
          </a:p>
        </p:txBody>
      </p:sp>
      <p:sp>
        <p:nvSpPr>
          <p:cNvPr id="6" name="&quot;No&quot; Symbol 5"/>
          <p:cNvSpPr/>
          <p:nvPr/>
        </p:nvSpPr>
        <p:spPr>
          <a:xfrm>
            <a:off x="4355000" y="199118"/>
            <a:ext cx="6839842" cy="6134964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kumimoji="0" lang="en-US" altLang="ja-JP" sz="6000" b="1" dirty="0">
                <a:solidFill>
                  <a:srgbClr val="800000"/>
                </a:solidFill>
                <a:latin typeface="Gill Sans" charset="0"/>
                <a:ea typeface="ＭＳ Ｐゴシック" charset="0"/>
                <a:cs typeface="Gill Sans" charset="0"/>
              </a:rPr>
              <a:t>Compliments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981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kumimoji="0" lang="en-US" altLang="ja-JP" dirty="0">
              <a:latin typeface="Gill San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3548063" y="1711325"/>
            <a:ext cx="616521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4400" i="1" dirty="0">
                <a:latin typeface="Gill Sans" charset="0"/>
              </a:rPr>
              <a:t>You’ve got a beautiful smile. </a:t>
            </a:r>
          </a:p>
          <a:p>
            <a:r>
              <a:rPr lang="en-US" altLang="ja-JP" sz="4400" i="1" dirty="0">
                <a:latin typeface="Gill Sans" charset="0"/>
              </a:rPr>
              <a:t>That’s a really nice scarf.</a:t>
            </a:r>
          </a:p>
          <a:p>
            <a:r>
              <a:rPr lang="en-US" altLang="ja-JP" sz="4400" i="1" dirty="0">
                <a:latin typeface="Gill Sans" charset="0"/>
              </a:rPr>
              <a:t>You’re really nice.</a:t>
            </a:r>
          </a:p>
          <a:p>
            <a:r>
              <a:rPr lang="en-US" altLang="ja-JP" sz="4400" i="1" dirty="0">
                <a:latin typeface="Gill Sans" charset="0"/>
              </a:rPr>
              <a:t>Cool jacket!</a:t>
            </a:r>
          </a:p>
          <a:p>
            <a:r>
              <a:rPr lang="en-US" altLang="ja-JP" sz="4400" i="1" dirty="0">
                <a:latin typeface="Gill Sans" charset="0"/>
              </a:rPr>
              <a:t>You’re always on time. </a:t>
            </a:r>
          </a:p>
          <a:p>
            <a:r>
              <a:rPr lang="en-US" altLang="ja-JP" sz="4400" i="1" dirty="0">
                <a:latin typeface="Gill Sans" charset="0"/>
              </a:rPr>
              <a:t>You’re so smart.	</a:t>
            </a:r>
          </a:p>
          <a:p>
            <a:r>
              <a:rPr lang="en-US" altLang="ja-JP" sz="4400" i="1" dirty="0">
                <a:latin typeface="Gill Sans" charset="0"/>
              </a:rPr>
              <a:t>You are really creative.</a:t>
            </a:r>
            <a:endParaRPr lang="en-US" altLang="ja-JP" i="1" dirty="0"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1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kumimoji="0" lang="en-US" altLang="ja-JP" sz="6000" b="1" dirty="0">
                <a:solidFill>
                  <a:srgbClr val="800000"/>
                </a:solidFill>
                <a:latin typeface="Gill Sans" charset="0"/>
                <a:ea typeface="ＭＳ Ｐゴシック" charset="0"/>
                <a:cs typeface="Gill Sans" charset="0"/>
              </a:rPr>
              <a:t>Compliments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2514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ja-JP" sz="5600" dirty="0">
                <a:solidFill>
                  <a:srgbClr val="800000"/>
                </a:solidFill>
                <a:latin typeface="Monotype Sorts" charset="0"/>
                <a:ea typeface="Osaka" charset="0"/>
                <a:cs typeface="Osaka" charset="0"/>
                <a:sym typeface="Monotype Sorts" charset="0"/>
              </a:rPr>
              <a:t></a:t>
            </a:r>
            <a:r>
              <a:rPr lang="en-US" altLang="ja-JP" sz="5600" dirty="0">
                <a:latin typeface="Monotype Sorts" charset="0"/>
                <a:ea typeface="Osaka" charset="0"/>
                <a:cs typeface="Osaka" charset="0"/>
                <a:sym typeface="Monotype Sorts" charset="0"/>
              </a:rPr>
              <a:t></a:t>
            </a:r>
            <a:r>
              <a:rPr lang="en-US" altLang="ja-JP" sz="5600" dirty="0">
                <a:latin typeface="Gill Sans" charset="0"/>
                <a:ea typeface="Osaka" charset="0"/>
                <a:cs typeface="Osaka" charset="0"/>
              </a:rPr>
              <a:t>Work in groups of 4-5.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5600" dirty="0">
                <a:latin typeface="Gill Sans" charset="0"/>
                <a:ea typeface="Osaka" charset="0"/>
                <a:cs typeface="Osaka" charset="0"/>
              </a:rPr>
              <a:t>  Think of one true compliment for each person.</a:t>
            </a:r>
            <a:endParaRPr lang="en-US" altLang="ja-JP" sz="5600" dirty="0">
              <a:latin typeface="Gill San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4000" dirty="0">
                <a:latin typeface="Gill Sans" charset="0"/>
                <a:ea typeface="Osaka" charset="0"/>
                <a:cs typeface="Osaka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ja-JP" dirty="0">
              <a:latin typeface="Gill San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1200" y="4114800"/>
            <a:ext cx="7434728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4400" dirty="0">
                <a:solidFill>
                  <a:srgbClr val="800000"/>
                </a:solidFill>
                <a:latin typeface="Monotype Sorts" charset="0"/>
                <a:ea typeface="Osaka" charset="0"/>
                <a:cs typeface="Osaka" charset="0"/>
                <a:sym typeface="Monotype Sorts" charset="0"/>
              </a:rPr>
              <a:t></a:t>
            </a:r>
            <a:r>
              <a:rPr lang="en-US" altLang="ja-JP" sz="4400" dirty="0">
                <a:latin typeface="Monotype Sorts" charset="0"/>
                <a:ea typeface="Osaka" charset="0"/>
                <a:cs typeface="Osaka" charset="0"/>
              </a:rPr>
              <a:t></a:t>
            </a:r>
            <a:r>
              <a:rPr lang="en-US" altLang="ja-JP" sz="4800" dirty="0">
                <a:latin typeface="Gill Sans" charset="0"/>
              </a:rPr>
              <a:t>Compliment each partner.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4800" dirty="0">
                <a:latin typeface="Gill Sans" charset="0"/>
              </a:rPr>
              <a:t>Partner, just say, </a:t>
            </a:r>
            <a:r>
              <a:rPr lang="ja-JP" altLang="en-US" sz="4800" dirty="0">
                <a:latin typeface="Gill Sans" charset="0"/>
              </a:rPr>
              <a:t>“</a:t>
            </a:r>
            <a:r>
              <a:rPr lang="en-US" altLang="ja-JP" sz="4800" dirty="0">
                <a:latin typeface="Gill Sans" charset="0"/>
              </a:rPr>
              <a:t>Thank you.</a:t>
            </a:r>
            <a:endParaRPr lang="en-US" altLang="ja-JP" sz="4800" dirty="0"/>
          </a:p>
        </p:txBody>
      </p:sp>
    </p:spTree>
    <p:extLst>
      <p:ext uri="{BB962C8B-B14F-4D97-AF65-F5344CB8AC3E}">
        <p14:creationId xmlns:p14="http://schemas.microsoft.com/office/powerpoint/2010/main" val="271500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kumimoji="0" lang="en-US" altLang="ja-JP" sz="6000" b="1" dirty="0">
                <a:solidFill>
                  <a:srgbClr val="800000"/>
                </a:solidFill>
                <a:latin typeface="Gill Sans" charset="0"/>
                <a:ea typeface="ＭＳ Ｐゴシック" charset="0"/>
                <a:cs typeface="Gill Sans" charset="0"/>
              </a:rPr>
              <a:t>Compliments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981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kumimoji="0" lang="en-US" altLang="ja-JP" dirty="0">
              <a:latin typeface="Gill San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3548063" y="1711325"/>
            <a:ext cx="616521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4400" i="1" dirty="0">
                <a:latin typeface="Gill Sans" charset="0"/>
              </a:rPr>
              <a:t>You’ve got a beautiful smile. </a:t>
            </a:r>
          </a:p>
          <a:p>
            <a:r>
              <a:rPr lang="en-US" altLang="ja-JP" sz="4400" i="1" dirty="0">
                <a:latin typeface="Gill Sans" charset="0"/>
              </a:rPr>
              <a:t>That’s a really nice scarf.</a:t>
            </a:r>
          </a:p>
          <a:p>
            <a:r>
              <a:rPr lang="en-US" altLang="ja-JP" sz="4400" i="1" dirty="0">
                <a:latin typeface="Gill Sans" charset="0"/>
              </a:rPr>
              <a:t>You’re really nice.</a:t>
            </a:r>
          </a:p>
          <a:p>
            <a:r>
              <a:rPr lang="en-US" altLang="ja-JP" sz="4400" i="1" dirty="0">
                <a:latin typeface="Gill Sans" charset="0"/>
              </a:rPr>
              <a:t>Cool jacket!</a:t>
            </a:r>
          </a:p>
          <a:p>
            <a:r>
              <a:rPr lang="en-US" altLang="ja-JP" sz="4400" i="1" dirty="0">
                <a:latin typeface="Gill Sans" charset="0"/>
              </a:rPr>
              <a:t>You’re always on time. </a:t>
            </a:r>
          </a:p>
          <a:p>
            <a:r>
              <a:rPr lang="en-US" altLang="ja-JP" sz="4400" i="1" dirty="0">
                <a:latin typeface="Gill Sans" charset="0"/>
              </a:rPr>
              <a:t>You’re so smart.	</a:t>
            </a:r>
          </a:p>
          <a:p>
            <a:r>
              <a:rPr lang="en-US" altLang="ja-JP" sz="4400" i="1" dirty="0">
                <a:latin typeface="Gill Sans" charset="0"/>
              </a:rPr>
              <a:t>You are really creative.</a:t>
            </a:r>
            <a:endParaRPr lang="en-US" altLang="ja-JP" i="1" dirty="0"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8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kumimoji="0" lang="en-US" altLang="ja-JP" sz="6000" b="1" dirty="0">
                <a:solidFill>
                  <a:srgbClr val="800000"/>
                </a:solidFill>
                <a:latin typeface="Gill Sans" charset="0"/>
                <a:ea typeface="ＭＳ Ｐゴシック" charset="0"/>
                <a:cs typeface="Gill Sans" charset="0"/>
              </a:rPr>
              <a:t>Compliments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2667000" y="1524000"/>
            <a:ext cx="8001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4800" dirty="0">
                <a:solidFill>
                  <a:srgbClr val="800000"/>
                </a:solidFill>
                <a:latin typeface="Monotype Sorts" charset="0"/>
                <a:ea typeface="Osaka" charset="0"/>
                <a:cs typeface="Osaka" charset="0"/>
                <a:sym typeface="Monotype Sorts" charset="0"/>
              </a:rPr>
              <a:t> </a:t>
            </a:r>
            <a:r>
              <a:rPr lang="en-US" altLang="ja-JP" sz="4800" dirty="0">
                <a:latin typeface="Gill Sans" charset="0"/>
              </a:rPr>
              <a:t>When you finish, remember each compliment. </a:t>
            </a:r>
          </a:p>
          <a:p>
            <a:r>
              <a:rPr lang="en-US" altLang="ja-JP" sz="3600" dirty="0">
                <a:latin typeface="Gill Sans" charset="0"/>
              </a:rPr>
              <a:t>	</a:t>
            </a:r>
          </a:p>
          <a:p>
            <a:r>
              <a:rPr lang="en-US" altLang="ja-JP" sz="3600" dirty="0">
                <a:latin typeface="Gill Sans" charset="0"/>
              </a:rPr>
              <a:t>	</a:t>
            </a:r>
            <a:r>
              <a:rPr lang="en-US" altLang="ja-JP" sz="4400" i="1" dirty="0">
                <a:solidFill>
                  <a:srgbClr val="800000"/>
                </a:solidFill>
                <a:latin typeface="Gill Sans" charset="0"/>
              </a:rPr>
              <a:t>She said I have a nice smile.</a:t>
            </a:r>
          </a:p>
          <a:p>
            <a:r>
              <a:rPr lang="en-US" altLang="ja-JP" sz="4400" i="1" dirty="0">
                <a:solidFill>
                  <a:srgbClr val="800000"/>
                </a:solidFill>
                <a:latin typeface="Gill Sans" charset="0"/>
              </a:rPr>
              <a:t>	He said I am creative. </a:t>
            </a:r>
          </a:p>
          <a:p>
            <a:r>
              <a:rPr lang="en-US" altLang="ja-JP" sz="3600" dirty="0">
                <a:latin typeface="Gill Sans" charset="0"/>
              </a:rPr>
              <a:t>	</a:t>
            </a:r>
            <a:r>
              <a:rPr lang="en-US" altLang="ja-JP" dirty="0">
                <a:latin typeface="Gill Sans" charset="0"/>
              </a:rPr>
              <a:t> </a:t>
            </a:r>
            <a:endParaRPr lang="en-US" altLang="ja-JP" dirty="0">
              <a:latin typeface="Times" charset="0"/>
            </a:endParaRPr>
          </a:p>
          <a:p>
            <a:endParaRPr lang="ja-JP" altLang="en-US" i="1" dirty="0">
              <a:latin typeface="Gill Sans" charset="0"/>
            </a:endParaRPr>
          </a:p>
        </p:txBody>
      </p:sp>
      <p:graphicFrame>
        <p:nvGraphicFramePr>
          <p:cNvPr id="175109" name="Object 2"/>
          <p:cNvGraphicFramePr>
            <a:graphicFrameLocks noChangeAspect="1"/>
          </p:cNvGraphicFramePr>
          <p:nvPr>
            <p:extLst/>
          </p:nvPr>
        </p:nvGraphicFramePr>
        <p:xfrm>
          <a:off x="7329931" y="5817395"/>
          <a:ext cx="128905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4" imgW="1289307" imgH="694945" progId="Word.Document.8">
                  <p:embed/>
                </p:oleObj>
              </mc:Choice>
              <mc:Fallback>
                <p:oleObj name="Document" r:id="rId4" imgW="1289307" imgH="694945" progId="Word.Document.8">
                  <p:embed/>
                  <p:pic>
                    <p:nvPicPr>
                      <p:cNvPr id="17510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9931" y="5817395"/>
                        <a:ext cx="1289050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6" name="Rectangle 6"/>
          <p:cNvSpPr>
            <a:spLocks noChangeArrowheads="1"/>
          </p:cNvSpPr>
          <p:nvPr/>
        </p:nvSpPr>
        <p:spPr bwMode="auto">
          <a:xfrm>
            <a:off x="8848726" y="9493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90050" y="5024427"/>
            <a:ext cx="1052473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4800" dirty="0">
                <a:latin typeface="Gill Sans" charset="0"/>
              </a:rPr>
              <a:t>Every time you remember a </a:t>
            </a:r>
          </a:p>
          <a:p>
            <a:pPr eaLnBrk="1" hangingPunct="1"/>
            <a:r>
              <a:rPr lang="en-US" altLang="ja-JP" sz="4800" dirty="0">
                <a:latin typeface="Gill Sans" charset="0"/>
              </a:rPr>
              <a:t>compliment, smile. </a:t>
            </a:r>
          </a:p>
          <a:p>
            <a:pPr eaLnBrk="1" hangingPunct="1"/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69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7738" y="425736"/>
            <a:ext cx="7772400" cy="11430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ja-JP" sz="6000" dirty="0">
                <a:solidFill>
                  <a:srgbClr val="800000"/>
                </a:solidFill>
                <a:latin typeface="Gill Sans"/>
                <a:ea typeface="ＭＳ Ｐゴシック" charset="0"/>
                <a:cs typeface="Gill Sans"/>
              </a:rPr>
              <a:t>Do kind things - </a:t>
            </a:r>
            <a:br>
              <a:rPr lang="en-US" altLang="ja-JP" sz="6000" dirty="0">
                <a:solidFill>
                  <a:srgbClr val="800000"/>
                </a:solidFill>
                <a:latin typeface="Gill Sans"/>
                <a:ea typeface="ＭＳ Ｐゴシック" charset="0"/>
                <a:cs typeface="Gill Sans"/>
              </a:rPr>
            </a:br>
            <a:r>
              <a:rPr lang="en-US" altLang="ja-JP" sz="6000" b="1" dirty="0">
                <a:solidFill>
                  <a:srgbClr val="800000"/>
                </a:solidFill>
                <a:latin typeface="Gill Sans"/>
                <a:ea typeface="ＭＳ Ｐゴシック" charset="0"/>
                <a:cs typeface="Gill Sans"/>
              </a:rPr>
              <a:t>the science:</a:t>
            </a:r>
            <a:endParaRPr lang="en-US" altLang="ja-JP" sz="6000" dirty="0">
              <a:solidFill>
                <a:srgbClr val="800000"/>
              </a:solidFill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768" y="2650772"/>
            <a:ext cx="8985233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400" dirty="0">
                <a:latin typeface="Gill Sans" charset="0"/>
                <a:ea typeface="ＭＳ Ｐゴシック" charset="0"/>
                <a:cs typeface="ＭＳ Ｐゴシック" charset="0"/>
              </a:rPr>
              <a:t>Life satisfactions (being happy with life) is about 24% higher in people who do kind things.</a:t>
            </a:r>
            <a:r>
              <a:rPr lang="en-US" altLang="ja-JP" sz="1600" dirty="0">
                <a:latin typeface="Gill Sans" charset="0"/>
                <a:ea typeface="ＭＳ Ｐゴシック" charset="0"/>
                <a:cs typeface="ＭＳ Ｐゴシック" charset="0"/>
              </a:rPr>
              <a:t>	Williams, Haber, Weaver &amp; Freeman, 1998</a:t>
            </a:r>
            <a:endParaRPr lang="en-US" altLang="ja-JP" sz="4000" dirty="0">
              <a:latin typeface="Gill Sans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altLang="ja-JP" sz="4800" dirty="0">
                <a:latin typeface="Gill Sans" charset="0"/>
                <a:ea typeface="ＭＳ Ｐゴシック" charset="0"/>
                <a:cs typeface="ＭＳ Ｐゴシック" charset="0"/>
              </a:rPr>
              <a:t>People who volunteer are, on average, twice as likely to feel happy as non-volunteers. </a:t>
            </a:r>
            <a:r>
              <a:rPr lang="en-US" altLang="ja-JP" sz="1800" dirty="0">
                <a:latin typeface="Gill Sans" charset="0"/>
                <a:ea typeface="ＭＳ Ｐゴシック" charset="0"/>
                <a:cs typeface="ＭＳ Ｐゴシック" charset="0"/>
              </a:rPr>
              <a:t>Crist-Houran, 1996 </a:t>
            </a:r>
            <a:r>
              <a:rPr lang="en-US" altLang="ja-JP" sz="1200" dirty="0">
                <a:latin typeface="Gill Sans" charset="0"/>
                <a:ea typeface="ＭＳ Ｐゴシック" charset="0"/>
                <a:cs typeface="ＭＳ Ｐゴシック" charset="0"/>
              </a:rPr>
              <a:t>(</a:t>
            </a:r>
            <a:r>
              <a:rPr lang="en-US" altLang="ja-JP" sz="1050" dirty="0">
                <a:latin typeface="Gill Sans" charset="0"/>
                <a:ea typeface="ＭＳ Ｐゴシック" charset="0"/>
                <a:cs typeface="ＭＳ Ｐゴシック" charset="0"/>
              </a:rPr>
              <a:t>Niven)</a:t>
            </a:r>
            <a:endParaRPr lang="en-US" altLang="ja-JP" sz="1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051"/>
            <a:ext cx="3404753" cy="254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7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kumimoji="0" lang="ja-JP" alt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10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30414" y="450851"/>
            <a:ext cx="8389937" cy="25066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6194" b="1" dirty="0">
                <a:solidFill>
                  <a:srgbClr val="FFFF00"/>
                </a:solidFill>
                <a:latin typeface="Gill Sans"/>
                <a:ea typeface="Comic Sans MS" charset="0"/>
                <a:cs typeface="Gill Sans"/>
              </a:rPr>
              <a:t>Kindness gives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6194" b="1" dirty="0">
                <a:solidFill>
                  <a:srgbClr val="FFFF00"/>
                </a:solidFill>
                <a:latin typeface="Gill Sans"/>
                <a:ea typeface="Comic Sans MS" charset="0"/>
                <a:cs typeface="Gill Sans"/>
              </a:rPr>
              <a:t>birth to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6194" b="1" dirty="0">
                <a:solidFill>
                  <a:srgbClr val="FFFF00"/>
                </a:solidFill>
                <a:latin typeface="Gill Sans"/>
                <a:ea typeface="Comic Sans MS" charset="0"/>
                <a:cs typeface="Gill Sans"/>
              </a:rPr>
              <a:t>kindness.</a:t>
            </a:r>
            <a:r>
              <a:rPr lang="en-US" altLang="ja-JP" sz="3613" b="1" dirty="0">
                <a:solidFill>
                  <a:srgbClr val="FFFF00"/>
                </a:solidFill>
                <a:latin typeface="Gill Sans"/>
                <a:ea typeface="Comic Sans MS" charset="0"/>
                <a:cs typeface="Gill Sans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2800" dirty="0">
                <a:latin typeface="Gill Sans" charset="0"/>
                <a:ea typeface="ＭＳ Ｐゴシック" charset="-128"/>
                <a:cs typeface="ＭＳ Ｐゴシック" charset="-128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ja-JP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6894514" y="5575301"/>
            <a:ext cx="3121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Gill Sans" charset="0"/>
                <a:cs typeface="Gill Sans" charset="0"/>
              </a:rPr>
              <a:t>-Greek proverb</a:t>
            </a:r>
          </a:p>
        </p:txBody>
      </p:sp>
    </p:spTree>
    <p:extLst>
      <p:ext uri="{BB962C8B-B14F-4D97-AF65-F5344CB8AC3E}">
        <p14:creationId xmlns:p14="http://schemas.microsoft.com/office/powerpoint/2010/main" val="1514636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401</Words>
  <Application>Microsoft Macintosh PowerPoint</Application>
  <PresentationFormat>Widescreen</PresentationFormat>
  <Paragraphs>74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ＭＳ Ｐゴシック</vt:lpstr>
      <vt:lpstr>Osaka</vt:lpstr>
      <vt:lpstr>游ゴシック</vt:lpstr>
      <vt:lpstr>Arial</vt:lpstr>
      <vt:lpstr>Calibri</vt:lpstr>
      <vt:lpstr>Calibri Light</vt:lpstr>
      <vt:lpstr>Chalkduster</vt:lpstr>
      <vt:lpstr>Comic Sans MS</vt:lpstr>
      <vt:lpstr>Geneva</vt:lpstr>
      <vt:lpstr>Gill Sans</vt:lpstr>
      <vt:lpstr>Monotype Sorts</vt:lpstr>
      <vt:lpstr>Times</vt:lpstr>
      <vt:lpstr>Office Theme</vt:lpstr>
      <vt:lpstr>Document</vt:lpstr>
      <vt:lpstr>PowerPoint Presentation</vt:lpstr>
      <vt:lpstr>Complements</vt:lpstr>
      <vt:lpstr>Compliments</vt:lpstr>
      <vt:lpstr>Compliments</vt:lpstr>
      <vt:lpstr>Compliments</vt:lpstr>
      <vt:lpstr>Compliments</vt:lpstr>
      <vt:lpstr>Do kind things -  the science: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Helgesen Marc</dc:creator>
  <cp:lastModifiedBy>Helgesen Marc</cp:lastModifiedBy>
  <cp:revision>1</cp:revision>
  <dcterms:created xsi:type="dcterms:W3CDTF">2022-05-12T01:01:59Z</dcterms:created>
  <dcterms:modified xsi:type="dcterms:W3CDTF">2022-05-12T01:08:51Z</dcterms:modified>
</cp:coreProperties>
</file>