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82" r:id="rId3"/>
    <p:sldId id="286" r:id="rId4"/>
    <p:sldId id="256" r:id="rId5"/>
    <p:sldId id="276" r:id="rId6"/>
    <p:sldId id="277" r:id="rId7"/>
    <p:sldId id="279" r:id="rId8"/>
    <p:sldId id="285" r:id="rId9"/>
    <p:sldId id="280" r:id="rId10"/>
    <p:sldId id="287" r:id="rId11"/>
    <p:sldId id="260" r:id="rId12"/>
    <p:sldId id="284" r:id="rId13"/>
    <p:sldId id="262" r:id="rId14"/>
    <p:sldId id="281" r:id="rId15"/>
    <p:sldId id="261" r:id="rId16"/>
    <p:sldId id="263" r:id="rId17"/>
    <p:sldId id="265" r:id="rId18"/>
    <p:sldId id="264" r:id="rId19"/>
    <p:sldId id="266" r:id="rId20"/>
    <p:sldId id="268" r:id="rId21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Rg st="1" end="21"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57871" autoAdjust="0"/>
  </p:normalViewPr>
  <p:slideViewPr>
    <p:cSldViewPr snapToGrid="0" snapToObjects="1">
      <p:cViewPr varScale="1">
        <p:scale>
          <a:sx n="90" d="100"/>
          <a:sy n="90" d="100"/>
        </p:scale>
        <p:origin x="-29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ED8D1-4149-7240-8178-875C071A0D97}" type="datetimeFigureOut">
              <a:rPr lang="ja-JP" altLang="en-US" smtClean="0"/>
              <a:pPr/>
              <a:t>3/27/12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53D1B-8B2E-274D-A3B7-F520700013D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What is happiness?</a:t>
            </a:r>
            <a:r>
              <a:rPr lang="en-US" altLang="ja-JP" baseline="0" dirty="0" smtClean="0"/>
              <a:t> </a:t>
            </a:r>
          </a:p>
          <a:p>
            <a:r>
              <a:rPr lang="en-US" altLang="ja-JP" baseline="0" dirty="0" smtClean="0"/>
              <a:t>Aristotle said that happiness is “the meaning and the purpose of life, the whole aim and end of human existence. </a:t>
            </a:r>
          </a:p>
          <a:p>
            <a:r>
              <a:rPr lang="en-US" altLang="ja-JP" baseline="0" dirty="0" smtClean="0"/>
              <a:t>But positive psychology says that we don’t need to pursue it: we create it from what we have already</a:t>
            </a:r>
          </a:p>
          <a:p>
            <a:r>
              <a:rPr lang="en-US" altLang="ja-JP" baseline="0" dirty="0" smtClean="0"/>
              <a:t>Most importantly small changes to our lives can increase our happiness dramatically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53D1B-8B2E-274D-A3B7-F520700013DF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Insert your own </a:t>
            </a:r>
            <a:r>
              <a:rPr lang="en-US" altLang="ja-JP" dirty="0" err="1" smtClean="0"/>
              <a:t>pic</a:t>
            </a:r>
            <a:r>
              <a:rPr lang="en-US" altLang="ja-JP" baseline="0" dirty="0" smtClean="0"/>
              <a:t> of your family here</a:t>
            </a:r>
          </a:p>
          <a:p>
            <a:endParaRPr lang="en-US" altLang="ja-JP" baseline="0" dirty="0" smtClean="0"/>
          </a:p>
          <a:p>
            <a:r>
              <a:rPr lang="en-US" altLang="ja-JP" dirty="0" smtClean="0"/>
              <a:t>Make time for your family and your friends</a:t>
            </a:r>
          </a:p>
          <a:p>
            <a:r>
              <a:rPr lang="en-US" altLang="ja-JP" dirty="0" smtClean="0"/>
              <a:t>It takes seconds to send</a:t>
            </a:r>
            <a:r>
              <a:rPr lang="en-US" altLang="ja-JP" baseline="0" dirty="0" smtClean="0"/>
              <a:t> a text or pick up the phone and a few minutes to send a postcard</a:t>
            </a:r>
            <a:endParaRPr lang="en-US" altLang="ja-JP" dirty="0" smtClean="0"/>
          </a:p>
          <a:p>
            <a:r>
              <a:rPr lang="en-US" altLang="ja-JP" dirty="0" smtClean="0"/>
              <a:t>Everybody is busy</a:t>
            </a:r>
          </a:p>
          <a:p>
            <a:r>
              <a:rPr lang="en-US" altLang="ja-JP" dirty="0" smtClean="0"/>
              <a:t>When you die, do you think you’ll be saying Oh I wish I had spent more time in the office?</a:t>
            </a:r>
            <a:endParaRPr lang="ja-JP" altLang="en-US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53D1B-8B2E-274D-A3B7-F520700013DF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Enjoy little things</a:t>
            </a:r>
          </a:p>
          <a:p>
            <a:r>
              <a:rPr lang="en-US" altLang="ja-JP" dirty="0" smtClean="0"/>
              <a:t>You don’t need loads of money to enjoy simple pleasures</a:t>
            </a:r>
            <a:r>
              <a:rPr lang="en-US" altLang="ja-JP" baseline="0" dirty="0" smtClean="0"/>
              <a:t> in life</a:t>
            </a:r>
          </a:p>
          <a:p>
            <a:r>
              <a:rPr lang="en-US" altLang="ja-JP" baseline="0" dirty="0" smtClean="0"/>
              <a:t>A coffee with friends</a:t>
            </a:r>
          </a:p>
          <a:p>
            <a:r>
              <a:rPr lang="en-US" altLang="ja-JP" baseline="0" dirty="0" smtClean="0"/>
              <a:t>A good book</a:t>
            </a:r>
          </a:p>
          <a:p>
            <a:r>
              <a:rPr lang="en-US" altLang="ja-JP" baseline="0" dirty="0" smtClean="0"/>
              <a:t>A bar of </a:t>
            </a:r>
            <a:r>
              <a:rPr lang="en-US" altLang="ja-JP" baseline="0" dirty="0" err="1" smtClean="0"/>
              <a:t>Lotte</a:t>
            </a:r>
            <a:r>
              <a:rPr lang="en-US" altLang="ja-JP" baseline="0" dirty="0" smtClean="0"/>
              <a:t> rum raisin chocolate, in my case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53D1B-8B2E-274D-A3B7-F520700013DF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Insert your</a:t>
            </a:r>
            <a:r>
              <a:rPr lang="en-US" altLang="ja-JP" baseline="0" dirty="0" smtClean="0"/>
              <a:t> picture of a happy memory . ( I used a Christmas party with my students.)</a:t>
            </a:r>
          </a:p>
          <a:p>
            <a:endParaRPr lang="en-US" altLang="ja-JP" baseline="0" dirty="0" smtClean="0"/>
          </a:p>
          <a:p>
            <a:r>
              <a:rPr lang="en-US" altLang="ja-JP" dirty="0" smtClean="0"/>
              <a:t>Remember the good times!</a:t>
            </a:r>
          </a:p>
          <a:p>
            <a:r>
              <a:rPr lang="en-US" altLang="ja-JP" dirty="0" smtClean="0"/>
              <a:t>Think about the nice things that you have done: look at old pictures with friends</a:t>
            </a:r>
          </a:p>
          <a:p>
            <a:r>
              <a:rPr lang="en-US" altLang="ja-JP" dirty="0" smtClean="0"/>
              <a:t>A happiness diary can be</a:t>
            </a:r>
            <a:r>
              <a:rPr lang="en-US" altLang="ja-JP" baseline="0" dirty="0" smtClean="0"/>
              <a:t> a good idea but only do it once a week; don’t make it chore</a:t>
            </a:r>
            <a:endParaRPr lang="en-US" altLang="ja-JP" dirty="0" smtClean="0"/>
          </a:p>
          <a:p>
            <a:r>
              <a:rPr lang="en-US" altLang="ja-JP" dirty="0" smtClean="0"/>
              <a:t>Re-read</a:t>
            </a:r>
            <a:r>
              <a:rPr lang="en-US" altLang="ja-JP" baseline="0" dirty="0" smtClean="0"/>
              <a:t> your old dairies and smile: keep the silly letters from your friends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53D1B-8B2E-274D-A3B7-F520700013DF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/>
              <a:t>Positive psych is not for touchy-feely tree-hugging people</a:t>
            </a:r>
            <a:endParaRPr lang="en-US" altLang="ja-JP" dirty="0" smtClean="0"/>
          </a:p>
          <a:p>
            <a:r>
              <a:rPr lang="en-US" altLang="ja-JP" dirty="0" smtClean="0"/>
              <a:t>It </a:t>
            </a:r>
            <a:r>
              <a:rPr lang="en-US" altLang="ja-JP" baseline="0" dirty="0" err="1" smtClean="0"/>
              <a:t>recognises</a:t>
            </a:r>
            <a:r>
              <a:rPr lang="en-US" altLang="ja-JP" baseline="0" dirty="0" smtClean="0"/>
              <a:t> that e</a:t>
            </a:r>
            <a:r>
              <a:rPr lang="en-US" altLang="ja-JP" dirty="0" smtClean="0"/>
              <a:t>veryone has stress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But</a:t>
            </a:r>
            <a:r>
              <a:rPr lang="en-US" altLang="ja-JP" baseline="0" dirty="0" smtClean="0"/>
              <a:t> we can l</a:t>
            </a:r>
            <a:r>
              <a:rPr lang="en-US" altLang="ja-JP" dirty="0" smtClean="0"/>
              <a:t>earn</a:t>
            </a:r>
            <a:r>
              <a:rPr lang="en-US" altLang="ja-JP" baseline="0" dirty="0" smtClean="0"/>
              <a:t> to manage it</a:t>
            </a:r>
          </a:p>
          <a:p>
            <a:pPr marL="228600" indent="-228600">
              <a:buAutoNum type="arabicParenBoth"/>
            </a:pPr>
            <a:r>
              <a:rPr lang="en-US" altLang="ja-JP" baseline="0" dirty="0" smtClean="0"/>
              <a:t>Find things to help you relax</a:t>
            </a:r>
          </a:p>
          <a:p>
            <a:pPr marL="228600" indent="-228600">
              <a:buAutoNum type="arabicParenBoth"/>
            </a:pPr>
            <a:r>
              <a:rPr lang="en-US" altLang="ja-JP" baseline="0" dirty="0" smtClean="0"/>
              <a:t>Don’t be afraid to ask for help from family, colleagues</a:t>
            </a:r>
          </a:p>
          <a:p>
            <a:pPr marL="228600" indent="-228600">
              <a:buAutoNum type="arabicParenBoth"/>
            </a:pPr>
            <a:r>
              <a:rPr lang="en-US" altLang="ja-JP" baseline="0" dirty="0" smtClean="0"/>
              <a:t>Also from health professionals, if you think start to feel that everything is too much trouble, you might want to consider professional help</a:t>
            </a:r>
          </a:p>
          <a:p>
            <a:pPr marL="228600" indent="-228600">
              <a:buNone/>
            </a:pP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53D1B-8B2E-274D-A3B7-F520700013DF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Finally I’d like to introduce</a:t>
            </a:r>
            <a:r>
              <a:rPr lang="en-US" altLang="ja-JP" baseline="0" dirty="0" smtClean="0"/>
              <a:t> an </a:t>
            </a:r>
            <a:r>
              <a:rPr lang="en-US" altLang="ja-JP" dirty="0" smtClean="0"/>
              <a:t>Ancient Chinese proverb</a:t>
            </a:r>
            <a:r>
              <a:rPr lang="en-US" altLang="ja-JP" baseline="0" dirty="0" smtClean="0"/>
              <a:t> about being happy</a:t>
            </a:r>
          </a:p>
          <a:p>
            <a:r>
              <a:rPr lang="en-US" altLang="ja-JP" baseline="0" dirty="0" smtClean="0"/>
              <a:t>I borrowed this proverb from Marc’s  Happiness workshop a few years ago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If you want to be happy for 1 hour what would you do?</a:t>
            </a:r>
          </a:p>
          <a:p>
            <a:r>
              <a:rPr lang="en-US" altLang="ja-JP" baseline="0" dirty="0" smtClean="0"/>
              <a:t>Ask your audience and give your own suggestions.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53D1B-8B2E-274D-A3B7-F520700013DF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Take a nap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If you want to be happy for one</a:t>
            </a:r>
            <a:r>
              <a:rPr lang="en-US" altLang="ja-JP" baseline="0" dirty="0" smtClean="0"/>
              <a:t> afternoon?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/>
              <a:t>Ask your audience and give your own suggestions.</a:t>
            </a:r>
            <a:endParaRPr lang="ja-JP" altLang="en-US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53D1B-8B2E-274D-A3B7-F520700013DF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Go fishing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If you want to be happy for one month?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/>
              <a:t>Ask your audience and give your own suggestions.</a:t>
            </a:r>
            <a:endParaRPr lang="ja-JP" altLang="en-US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53D1B-8B2E-274D-A3B7-F520700013DF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Get married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If you want to be happy for one</a:t>
            </a:r>
            <a:r>
              <a:rPr lang="en-US" altLang="ja-JP" baseline="0" dirty="0" smtClean="0"/>
              <a:t> </a:t>
            </a:r>
            <a:r>
              <a:rPr lang="en-US" altLang="ja-JP" dirty="0" smtClean="0"/>
              <a:t>year?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/>
              <a:t>Ask your audience and give your own suggestions.</a:t>
            </a:r>
            <a:endParaRPr lang="ja-JP" altLang="en-US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53D1B-8B2E-274D-A3B7-F520700013DF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Inherit</a:t>
            </a:r>
            <a:r>
              <a:rPr lang="en-US" altLang="ja-JP" baseline="0" dirty="0" smtClean="0"/>
              <a:t> a fortune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If you want to be happy for your</a:t>
            </a:r>
            <a:r>
              <a:rPr lang="en-US" altLang="ja-JP" baseline="0" dirty="0" smtClean="0"/>
              <a:t> w</a:t>
            </a:r>
            <a:r>
              <a:rPr lang="en-US" altLang="ja-JP" dirty="0" smtClean="0"/>
              <a:t>hole</a:t>
            </a:r>
            <a:r>
              <a:rPr lang="en-US" altLang="ja-JP" baseline="0" dirty="0" smtClean="0"/>
              <a:t> life?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/>
              <a:t>Ask your audience and give your own suggestions.</a:t>
            </a:r>
            <a:endParaRPr lang="ja-JP" altLang="en-US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53D1B-8B2E-274D-A3B7-F520700013DF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Help some</a:t>
            </a:r>
            <a:r>
              <a:rPr lang="en-US" altLang="ja-JP" baseline="0" dirty="0" smtClean="0"/>
              <a:t>one else</a:t>
            </a:r>
          </a:p>
          <a:p>
            <a:r>
              <a:rPr lang="en-US" altLang="ja-JP" baseline="0" dirty="0" smtClean="0"/>
              <a:t>Do voluntary work; give your time to a cause that you believe in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Happiness is an attitude</a:t>
            </a:r>
          </a:p>
          <a:p>
            <a:r>
              <a:rPr lang="en-US" altLang="ja-JP" baseline="0" dirty="0" smtClean="0"/>
              <a:t>No one else can make you happy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53D1B-8B2E-274D-A3B7-F520700013DF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Psychology  generally focused on unwell people</a:t>
            </a:r>
          </a:p>
          <a:p>
            <a:r>
              <a:rPr lang="en-US" altLang="ja-JP" dirty="0" smtClean="0"/>
              <a:t>People with</a:t>
            </a:r>
            <a:r>
              <a:rPr lang="en-US" altLang="ja-JP" baseline="0" dirty="0" smtClean="0"/>
              <a:t> terrible disorders and diseases</a:t>
            </a:r>
            <a:endParaRPr lang="en-US" altLang="ja-JP" dirty="0" smtClean="0"/>
          </a:p>
          <a:p>
            <a:r>
              <a:rPr lang="en-US" altLang="ja-JP" dirty="0" smtClean="0"/>
              <a:t>Positive psychology focuses</a:t>
            </a:r>
            <a:r>
              <a:rPr lang="en-US" altLang="ja-JP" baseline="0" dirty="0" smtClean="0"/>
              <a:t> on the habits of happy people</a:t>
            </a:r>
          </a:p>
          <a:p>
            <a:r>
              <a:rPr lang="en-US" altLang="ja-JP" baseline="0" dirty="0" smtClean="0"/>
              <a:t>It is no longer a minor field in psychology</a:t>
            </a:r>
          </a:p>
          <a:p>
            <a:endParaRPr lang="en-US" altLang="ja-JP" baseline="0" dirty="0" smtClean="0"/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These books were written by professors from:</a:t>
            </a:r>
          </a:p>
          <a:p>
            <a:r>
              <a:rPr lang="en-US" altLang="ja-JP" baseline="0" dirty="0" err="1" smtClean="0"/>
              <a:t>Uni</a:t>
            </a:r>
            <a:r>
              <a:rPr lang="en-US" altLang="ja-JP" baseline="0" dirty="0" smtClean="0"/>
              <a:t> of California,</a:t>
            </a:r>
          </a:p>
          <a:p>
            <a:r>
              <a:rPr lang="en-US" altLang="ja-JP" baseline="0" dirty="0" err="1" smtClean="0"/>
              <a:t>Uni</a:t>
            </a:r>
            <a:r>
              <a:rPr lang="en-US" altLang="ja-JP" baseline="0" dirty="0" smtClean="0"/>
              <a:t> of Pennsylvania</a:t>
            </a:r>
          </a:p>
          <a:p>
            <a:r>
              <a:rPr lang="en-US" altLang="ja-JP" baseline="0" dirty="0" smtClean="0"/>
              <a:t>Harvard ( their most popular class: How to be happy)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53D1B-8B2E-274D-A3B7-F520700013DF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baseline="0" dirty="0" smtClean="0"/>
              <a:t>OK you have a genetically set point for 50% of your happiness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But 40% of your happiness is up to how you live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You can start by </a:t>
            </a:r>
            <a:r>
              <a:rPr lang="en-US" altLang="ja-JP" baseline="0" dirty="0" err="1" smtClean="0"/>
              <a:t>practising</a:t>
            </a:r>
            <a:r>
              <a:rPr lang="en-US" altLang="ja-JP" baseline="0" dirty="0" smtClean="0"/>
              <a:t> these 8 habits of happy people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You decide your happiness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(I put this </a:t>
            </a:r>
            <a:r>
              <a:rPr lang="en-US" altLang="ja-JP" baseline="0" dirty="0" err="1" smtClean="0"/>
              <a:t>PechaKucha</a:t>
            </a:r>
            <a:r>
              <a:rPr lang="en-US" altLang="ja-JP" baseline="0" dirty="0" smtClean="0"/>
              <a:t> together when I asked my own students to create </a:t>
            </a:r>
            <a:r>
              <a:rPr lang="en-US" altLang="ja-JP" baseline="0" dirty="0" err="1" smtClean="0"/>
              <a:t>PKs</a:t>
            </a:r>
            <a:r>
              <a:rPr lang="en-US" altLang="ja-JP" baseline="0" dirty="0" smtClean="0"/>
              <a:t> and decided I better find out how challenging it was. We then had a PK party as our final class, and I presented this at the end for students. This PK was inspired by Marc </a:t>
            </a:r>
            <a:r>
              <a:rPr lang="en-US" altLang="ja-JP" baseline="0" dirty="0" err="1" smtClean="0"/>
              <a:t>Helgesen’s</a:t>
            </a:r>
            <a:r>
              <a:rPr lang="en-US" altLang="ja-JP" baseline="0" dirty="0" smtClean="0"/>
              <a:t> Happiness workshop at JALT several years ago, and I drew upon the three books in the second slide to create it. The pictures were taken from various Internet sites and I do not own copyright of any of them. Questions? el-</a:t>
            </a:r>
            <a:r>
              <a:rPr lang="en-US" altLang="ja-JP" baseline="0" dirty="0" err="1" smtClean="0"/>
              <a:t>kane@u-shimane.ac.jp</a:t>
            </a:r>
            <a:r>
              <a:rPr lang="en-US" altLang="ja-JP" baseline="0" dirty="0" smtClean="0"/>
              <a:t>)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53D1B-8B2E-274D-A3B7-F520700013DF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All</a:t>
            </a:r>
            <a:r>
              <a:rPr lang="en-US" altLang="ja-JP" baseline="0" dirty="0" smtClean="0"/>
              <a:t> the research points us in the same direction: </a:t>
            </a:r>
          </a:p>
          <a:p>
            <a:r>
              <a:rPr lang="en-US" altLang="ja-JP" baseline="0" dirty="0" smtClean="0"/>
              <a:t>people can have very similar lives but how they see those lives makes all the difference</a:t>
            </a:r>
          </a:p>
          <a:p>
            <a:r>
              <a:rPr lang="en-US" altLang="ja-JP" baseline="0" dirty="0" smtClean="0"/>
              <a:t>Famous study where the subjects all lived very similar lives:</a:t>
            </a:r>
          </a:p>
          <a:p>
            <a:r>
              <a:rPr lang="en-US" altLang="ja-JP" baseline="0" dirty="0" smtClean="0"/>
              <a:t>Milwaukee nuns; researchers looked at their entry letters when they became nuns and how long the nuns lived for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Smoking a lot takes about 6 years off your life</a:t>
            </a:r>
          </a:p>
          <a:p>
            <a:r>
              <a:rPr lang="en-US" altLang="ja-JP" baseline="0" dirty="0" smtClean="0"/>
              <a:t>Depression may take 9 years off your life</a:t>
            </a:r>
            <a:endParaRPr lang="ja-JP" altLang="en-US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53D1B-8B2E-274D-A3B7-F520700013DF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Sonja </a:t>
            </a:r>
            <a:r>
              <a:rPr lang="en-US" altLang="ja-JP" dirty="0" err="1" smtClean="0"/>
              <a:t>Lyubormisrsy’s</a:t>
            </a:r>
            <a:r>
              <a:rPr lang="en-US" altLang="ja-JP" dirty="0" smtClean="0"/>
              <a:t> research has shown</a:t>
            </a:r>
            <a:r>
              <a:rPr lang="en-US" altLang="ja-JP" baseline="0" dirty="0" smtClean="0"/>
              <a:t> that we all have a genetically determined set point for happiness</a:t>
            </a:r>
          </a:p>
          <a:p>
            <a:r>
              <a:rPr lang="en-US" altLang="ja-JP" baseline="0" dirty="0" smtClean="0"/>
              <a:t>But this only accounts for 50% of our happiness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Another 10% has been shown to be accounted for by things external to use: your wealth, your health, how the weather is today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But 40% of your happiness is up to how you live your life</a:t>
            </a:r>
          </a:p>
          <a:p>
            <a:r>
              <a:rPr lang="en-US" altLang="ja-JP" baseline="0" dirty="0" smtClean="0"/>
              <a:t>The small choices you make</a:t>
            </a:r>
          </a:p>
          <a:p>
            <a:r>
              <a:rPr lang="en-US" altLang="ja-JP" baseline="0" dirty="0" smtClean="0"/>
              <a:t>And she distills these into various habits that you can easily </a:t>
            </a:r>
            <a:r>
              <a:rPr lang="en-US" altLang="ja-JP" baseline="0" dirty="0" err="1" smtClean="0"/>
              <a:t>incorprorate</a:t>
            </a:r>
            <a:r>
              <a:rPr lang="en-US" altLang="ja-JP" baseline="0" dirty="0" smtClean="0"/>
              <a:t> into your life</a:t>
            </a:r>
          </a:p>
          <a:p>
            <a:r>
              <a:rPr lang="en-US" altLang="ja-JP" baseline="0" dirty="0" smtClean="0"/>
              <a:t>We’re talking about small things: 8 habits of happy people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53D1B-8B2E-274D-A3B7-F520700013DF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Do kind things: doesn’t mean buying huge</a:t>
            </a:r>
            <a:r>
              <a:rPr lang="en-US" altLang="ja-JP" baseline="0" dirty="0" smtClean="0"/>
              <a:t> presents. It doesn’t cost anything: hold a door open for someone. Help your friend carry things. Help a stranger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53D1B-8B2E-274D-A3B7-F520700013DF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People who are happy make other people happy by saying thank</a:t>
            </a:r>
            <a:r>
              <a:rPr lang="en-US" altLang="ja-JP" baseline="0" dirty="0" smtClean="0"/>
              <a:t> you</a:t>
            </a:r>
          </a:p>
          <a:p>
            <a:r>
              <a:rPr lang="en-US" altLang="ja-JP" baseline="0" dirty="0" smtClean="0"/>
              <a:t>Or thank a family member: they won’t be there forever. 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53D1B-8B2E-274D-A3B7-F520700013DF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One</a:t>
            </a:r>
            <a:r>
              <a:rPr lang="en-US" altLang="ja-JP" baseline="0" dirty="0" smtClean="0"/>
              <a:t> of the habits of happy people is to </a:t>
            </a:r>
            <a:r>
              <a:rPr lang="en-US" altLang="ja-JP" dirty="0" smtClean="0"/>
              <a:t>Forgive people who do you wrong</a:t>
            </a:r>
          </a:p>
          <a:p>
            <a:r>
              <a:rPr lang="en-US" altLang="ja-JP" dirty="0" smtClean="0"/>
              <a:t>Forgiveness</a:t>
            </a:r>
            <a:r>
              <a:rPr lang="en-US" altLang="ja-JP" baseline="0" dirty="0" smtClean="0"/>
              <a:t> in positive psych does NOT mean a reconciliation with the person who hurt you</a:t>
            </a:r>
          </a:p>
          <a:p>
            <a:r>
              <a:rPr lang="en-US" altLang="ja-JP" baseline="0" dirty="0" smtClean="0"/>
              <a:t>Forgiveness is something that you do in yourself</a:t>
            </a:r>
          </a:p>
          <a:p>
            <a:r>
              <a:rPr lang="en-US" altLang="ja-JP" baseline="0" dirty="0" smtClean="0"/>
              <a:t>You may never tell the person that you have forgiven them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They</a:t>
            </a:r>
            <a:r>
              <a:rPr lang="en-US" altLang="ja-JP" baseline="0" dirty="0" smtClean="0"/>
              <a:t> don’t care</a:t>
            </a:r>
          </a:p>
          <a:p>
            <a:r>
              <a:rPr lang="en-US" altLang="ja-JP" baseline="0" dirty="0" smtClean="0"/>
              <a:t>The only one who is hurting is you; it doesn’t mean that what the other person did was right but let it go</a:t>
            </a:r>
          </a:p>
          <a:p>
            <a:r>
              <a:rPr lang="en-US" altLang="ja-JP" baseline="0" dirty="0" smtClean="0"/>
              <a:t>That’s easy enough when the thing to be forgiven is a trifle</a:t>
            </a:r>
          </a:p>
          <a:p>
            <a:r>
              <a:rPr lang="en-US" altLang="ja-JP" baseline="0" dirty="0" smtClean="0"/>
              <a:t>It’s much harder when the wrong that has been done to you or someone you cared about is too great to forgive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53D1B-8B2E-274D-A3B7-F520700013DF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baseline="0" dirty="0" smtClean="0"/>
              <a:t>Some wrongs may be inexcusable but try not to dwell on them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53D1B-8B2E-274D-A3B7-F520700013DF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baseline="0" dirty="0" smtClean="0"/>
              <a:t>Food and exercise</a:t>
            </a:r>
          </a:p>
          <a:p>
            <a:r>
              <a:rPr lang="en-US" altLang="ja-JP" baseline="0" dirty="0" smtClean="0"/>
              <a:t> Take care of your physical health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53D1B-8B2E-274D-A3B7-F520700013DF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E40F-C820-044A-8B17-75CDE05732A6}" type="datetimeFigureOut">
              <a:rPr lang="ja-JP" altLang="en-US" smtClean="0"/>
              <a:pPr/>
              <a:t>3/27/12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7741-F769-4443-9F66-14EB04591AA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transition advTm="20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E40F-C820-044A-8B17-75CDE05732A6}" type="datetimeFigureOut">
              <a:rPr lang="ja-JP" altLang="en-US" smtClean="0"/>
              <a:pPr/>
              <a:t>3/27/12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7741-F769-4443-9F66-14EB04591AA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transition advTm="20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E40F-C820-044A-8B17-75CDE05732A6}" type="datetimeFigureOut">
              <a:rPr lang="ja-JP" altLang="en-US" smtClean="0"/>
              <a:pPr/>
              <a:t>3/27/12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7741-F769-4443-9F66-14EB04591AA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transition advTm="20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E40F-C820-044A-8B17-75CDE05732A6}" type="datetimeFigureOut">
              <a:rPr lang="ja-JP" altLang="en-US" smtClean="0"/>
              <a:pPr/>
              <a:t>3/27/12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7741-F769-4443-9F66-14EB04591AA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transition advTm="20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E40F-C820-044A-8B17-75CDE05732A6}" type="datetimeFigureOut">
              <a:rPr lang="ja-JP" altLang="en-US" smtClean="0"/>
              <a:pPr/>
              <a:t>3/27/12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7741-F769-4443-9F66-14EB04591AA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transition advTm="20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E40F-C820-044A-8B17-75CDE05732A6}" type="datetimeFigureOut">
              <a:rPr lang="ja-JP" altLang="en-US" smtClean="0"/>
              <a:pPr/>
              <a:t>3/27/12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7741-F769-4443-9F66-14EB04591AA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transition advTm="20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E40F-C820-044A-8B17-75CDE05732A6}" type="datetimeFigureOut">
              <a:rPr lang="ja-JP" altLang="en-US" smtClean="0"/>
              <a:pPr/>
              <a:t>3/27/12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7741-F769-4443-9F66-14EB04591AA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transition advTm="20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E40F-C820-044A-8B17-75CDE05732A6}" type="datetimeFigureOut">
              <a:rPr lang="ja-JP" altLang="en-US" smtClean="0"/>
              <a:pPr/>
              <a:t>3/27/12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7741-F769-4443-9F66-14EB04591AA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transition advTm="20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E40F-C820-044A-8B17-75CDE05732A6}" type="datetimeFigureOut">
              <a:rPr lang="ja-JP" altLang="en-US" smtClean="0"/>
              <a:pPr/>
              <a:t>3/27/12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7741-F769-4443-9F66-14EB04591AA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transition advTm="20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E40F-C820-044A-8B17-75CDE05732A6}" type="datetimeFigureOut">
              <a:rPr lang="ja-JP" altLang="en-US" smtClean="0"/>
              <a:pPr/>
              <a:t>3/27/12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7741-F769-4443-9F66-14EB04591AA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transition advTm="20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E40F-C820-044A-8B17-75CDE05732A6}" type="datetimeFigureOut">
              <a:rPr lang="ja-JP" altLang="en-US" smtClean="0"/>
              <a:pPr/>
              <a:t>3/27/12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7741-F769-4443-9F66-14EB04591AA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transition advTm="20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2E40F-C820-044A-8B17-75CDE05732A6}" type="datetimeFigureOut">
              <a:rPr lang="ja-JP" altLang="en-US" smtClean="0"/>
              <a:pPr/>
              <a:t>3/27/12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F7741-F769-4443-9F66-14EB04591AA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20000">
    <p:wheel spokes="8"/>
  </p:transition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66" y="504026"/>
            <a:ext cx="5644642" cy="5716778"/>
          </a:xfrm>
          <a:prstGeom prst="rect">
            <a:avLst/>
          </a:prstGeom>
        </p:spPr>
      </p:pic>
    </p:spTree>
  </p:cSld>
  <p:clrMapOvr>
    <a:masterClrMapping/>
  </p:clrMapOvr>
  <p:transition advTm="20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889" y="3866444"/>
            <a:ext cx="381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Insert your own </a:t>
            </a:r>
            <a:r>
              <a:rPr lang="en-US" altLang="ja-JP" dirty="0" err="1" smtClean="0"/>
              <a:t>pic</a:t>
            </a:r>
            <a:r>
              <a:rPr lang="en-US" altLang="ja-JP" dirty="0" smtClean="0"/>
              <a:t> of your family here</a:t>
            </a:r>
          </a:p>
          <a:p>
            <a:endParaRPr lang="en-US" dirty="0"/>
          </a:p>
        </p:txBody>
      </p:sp>
    </p:spTree>
  </p:cSld>
  <p:clrMapOvr>
    <a:masterClrMapping/>
  </p:clrMapOvr>
  <p:transition advTm="20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" y="-2067257"/>
            <a:ext cx="9777778" cy="10463492"/>
          </a:xfrm>
          <a:prstGeom prst="rect">
            <a:avLst/>
          </a:prstGeom>
        </p:spPr>
      </p:pic>
    </p:spTree>
  </p:cSld>
  <p:clrMapOvr>
    <a:masterClrMapping/>
  </p:clrMapOvr>
  <p:transition advTm="20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0556" y="2314222"/>
            <a:ext cx="44015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Insert your picture of a happy memory 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 </a:t>
            </a:r>
            <a:r>
              <a:rPr lang="en-US" altLang="ja-JP" dirty="0" smtClean="0"/>
              <a:t>( I used a Christmas party with my students.)</a:t>
            </a:r>
          </a:p>
          <a:p>
            <a:endParaRPr lang="en-US" dirty="0"/>
          </a:p>
        </p:txBody>
      </p:sp>
    </p:spTree>
  </p:cSld>
  <p:clrMapOvr>
    <a:masterClrMapping/>
  </p:clrMapOvr>
  <p:transition advTm="20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2000"/>
            <a:ext cx="10160000" cy="7620000"/>
          </a:xfrm>
          <a:prstGeom prst="rect">
            <a:avLst/>
          </a:prstGeom>
        </p:spPr>
      </p:pic>
    </p:spTree>
  </p:cSld>
  <p:clrMapOvr>
    <a:masterClrMapping/>
  </p:clrMapOvr>
  <p:transition advTm="20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340090"/>
          </a:xfrm>
          <a:prstGeom prst="rect">
            <a:avLst/>
          </a:prstGeom>
        </p:spPr>
      </p:pic>
    </p:spTree>
  </p:cSld>
  <p:clrMapOvr>
    <a:masterClrMapping/>
  </p:clrMapOvr>
  <p:transition advTm="20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310475"/>
            <a:ext cx="9144001" cy="11745113"/>
          </a:xfrm>
          <a:prstGeom prst="rect">
            <a:avLst/>
          </a:prstGeom>
        </p:spPr>
      </p:pic>
    </p:spTree>
  </p:cSld>
  <p:clrMapOvr>
    <a:masterClrMapping/>
  </p:clrMapOvr>
  <p:transition advTm="20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7112" y="0"/>
            <a:ext cx="10488889" cy="6967619"/>
          </a:xfrm>
          <a:prstGeom prst="rect">
            <a:avLst/>
          </a:prstGeom>
        </p:spPr>
      </p:pic>
    </p:spTree>
  </p:cSld>
  <p:clrMapOvr>
    <a:masterClrMapping/>
  </p:clrMapOvr>
  <p:transition advTm="20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3200" y="0"/>
            <a:ext cx="9615424" cy="7211568"/>
          </a:xfrm>
          <a:prstGeom prst="rect">
            <a:avLst/>
          </a:prstGeom>
        </p:spPr>
      </p:pic>
    </p:spTree>
  </p:cSld>
  <p:clrMapOvr>
    <a:masterClrMapping/>
  </p:clrMapOvr>
  <p:transition advTm="20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516" y="880533"/>
            <a:ext cx="6362700" cy="5181600"/>
          </a:xfrm>
          <a:prstGeom prst="rect">
            <a:avLst/>
          </a:prstGeom>
        </p:spPr>
      </p:pic>
    </p:spTree>
  </p:cSld>
  <p:clrMapOvr>
    <a:masterClrMapping/>
  </p:clrMapOvr>
  <p:transition advTm="2000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8666" y="-1"/>
            <a:ext cx="10363200" cy="6904482"/>
          </a:xfrm>
          <a:prstGeom prst="rect">
            <a:avLst/>
          </a:prstGeom>
        </p:spPr>
      </p:pic>
    </p:spTree>
  </p:cSld>
  <p:clrMapOvr>
    <a:masterClrMapping/>
  </p:clrMapOvr>
  <p:transition advTm="20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87912">
            <a:off x="1090532" y="1861116"/>
            <a:ext cx="2895238" cy="4457143"/>
          </a:xfrm>
          <a:prstGeom prst="rect">
            <a:avLst/>
          </a:prstGeom>
        </p:spPr>
      </p:pic>
      <p:pic>
        <p:nvPicPr>
          <p:cNvPr id="4" name="図 3" descr="Picture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967" y="1417638"/>
            <a:ext cx="2895238" cy="4009524"/>
          </a:xfrm>
          <a:prstGeom prst="rect">
            <a:avLst/>
          </a:prstGeom>
        </p:spPr>
      </p:pic>
      <p:pic>
        <p:nvPicPr>
          <p:cNvPr id="5" name="図 4" descr="Picture 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12947">
            <a:off x="5317887" y="2784528"/>
            <a:ext cx="3329524" cy="3771428"/>
          </a:xfrm>
          <a:prstGeom prst="rect">
            <a:avLst/>
          </a:prstGeom>
          <a:scene3d>
            <a:camera prst="orthographicFront">
              <a:rot lat="0" lon="600000" rev="0"/>
            </a:camera>
            <a:lightRig rig="threePt" dir="t"/>
          </a:scene3d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Scientifically proven!</a:t>
            </a:r>
            <a:endParaRPr lang="ja-JP" altLang="en-US" dirty="0"/>
          </a:p>
        </p:txBody>
      </p:sp>
    </p:spTree>
  </p:cSld>
  <p:clrMapOvr>
    <a:masterClrMapping/>
  </p:clrMapOvr>
  <p:transition advTm="20000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ja-JP" dirty="0" smtClean="0"/>
              <a:t>You decide your happiness</a:t>
            </a:r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71800" y="-1513413"/>
            <a:ext cx="12801523" cy="851466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0" y="519848"/>
            <a:ext cx="9418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u="sng" dirty="0" smtClean="0">
                <a:solidFill>
                  <a:schemeClr val="tx2"/>
                </a:solidFill>
                <a:latin typeface="Gill Sans"/>
                <a:cs typeface="Gill Sans"/>
              </a:rPr>
              <a:t>You</a:t>
            </a:r>
            <a:r>
              <a:rPr kumimoji="1" lang="en-US" altLang="ja-JP" sz="6000" dirty="0" smtClean="0">
                <a:solidFill>
                  <a:schemeClr val="tx2"/>
                </a:solidFill>
                <a:latin typeface="Gill Sans"/>
                <a:cs typeface="Gill Sans"/>
              </a:rPr>
              <a:t> decide your happiness</a:t>
            </a:r>
            <a:endParaRPr kumimoji="1" lang="ja-JP" altLang="en-US" sz="6000" dirty="0">
              <a:solidFill>
                <a:schemeClr val="tx2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ransition advTm="20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21" y="623961"/>
            <a:ext cx="5791200" cy="5907024"/>
          </a:xfrm>
          <a:prstGeom prst="rect">
            <a:avLst/>
          </a:prstGeom>
        </p:spPr>
      </p:pic>
    </p:spTree>
  </p:cSld>
  <p:clrMapOvr>
    <a:masterClrMapping/>
  </p:clrMapOvr>
  <p:transition advTm="20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986" y="649125"/>
            <a:ext cx="4406900" cy="5080000"/>
          </a:xfrm>
          <a:prstGeom prst="rect">
            <a:avLst/>
          </a:prstGeom>
        </p:spPr>
      </p:pic>
    </p:spTree>
  </p:cSld>
  <p:clrMapOvr>
    <a:masterClrMapping/>
  </p:clrMapOvr>
  <p:transition advTm="20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9144000" cy="7145724"/>
          </a:xfrm>
          <a:prstGeom prst="rect">
            <a:avLst/>
          </a:prstGeom>
        </p:spPr>
      </p:pic>
    </p:spTree>
  </p:cSld>
  <p:clrMapOvr>
    <a:masterClrMapping/>
  </p:clrMapOvr>
  <p:transition advTm="20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289" y="0"/>
            <a:ext cx="5762371" cy="8773160"/>
          </a:xfrm>
          <a:prstGeom prst="rect">
            <a:avLst/>
          </a:prstGeom>
        </p:spPr>
      </p:pic>
    </p:spTree>
  </p:cSld>
  <p:clrMapOvr>
    <a:masterClrMapping/>
  </p:clrMapOvr>
  <p:transition advTm="20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6683" y="-33867"/>
            <a:ext cx="11027664" cy="7351776"/>
          </a:xfrm>
          <a:prstGeom prst="rect">
            <a:avLst/>
          </a:prstGeom>
        </p:spPr>
      </p:pic>
    </p:spTree>
  </p:cSld>
  <p:clrMapOvr>
    <a:masterClrMapping/>
  </p:clrMapOvr>
  <p:transition advTm="20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0"/>
            <a:ext cx="9182100" cy="12242800"/>
          </a:xfrm>
          <a:prstGeom prst="rect">
            <a:avLst/>
          </a:prstGeom>
        </p:spPr>
      </p:pic>
    </p:spTree>
  </p:cSld>
  <p:clrMapOvr>
    <a:masterClrMapping/>
  </p:clrMapOvr>
  <p:transition advTm="20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2" y="-302888"/>
            <a:ext cx="10869841" cy="7228444"/>
          </a:xfrm>
          <a:prstGeom prst="rect">
            <a:avLst/>
          </a:prstGeom>
        </p:spPr>
      </p:pic>
    </p:spTree>
  </p:cSld>
  <p:clrMapOvr>
    <a:masterClrMapping/>
  </p:clrMapOvr>
  <p:transition advTm="20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1080</Words>
  <Application>Microsoft Macintosh PowerPoint</Application>
  <PresentationFormat>On-screen Show (4:3)</PresentationFormat>
  <Paragraphs>131</Paragraphs>
  <Slides>20</Slides>
  <Notes>20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テーマ</vt:lpstr>
      <vt:lpstr>Slide 1</vt:lpstr>
      <vt:lpstr>Scientifically proven!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University of Shimane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ケイン エレナ</dc:creator>
  <cp:lastModifiedBy>Marc Helgesen</cp:lastModifiedBy>
  <cp:revision>32</cp:revision>
  <dcterms:created xsi:type="dcterms:W3CDTF">2012-03-27T02:03:45Z</dcterms:created>
  <dcterms:modified xsi:type="dcterms:W3CDTF">2012-03-27T02:05:57Z</dcterms:modified>
</cp:coreProperties>
</file>