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765" r:id="rId2"/>
    <p:sldId id="769" r:id="rId3"/>
    <p:sldId id="773" r:id="rId4"/>
    <p:sldId id="766" r:id="rId5"/>
    <p:sldId id="711" r:id="rId6"/>
    <p:sldId id="767" r:id="rId7"/>
    <p:sldId id="768" r:id="rId8"/>
    <p:sldId id="770" r:id="rId9"/>
    <p:sldId id="728" r:id="rId10"/>
    <p:sldId id="635" r:id="rId11"/>
    <p:sldId id="634" r:id="rId12"/>
    <p:sldId id="633" r:id="rId13"/>
    <p:sldId id="760" r:id="rId14"/>
    <p:sldId id="727" r:id="rId15"/>
    <p:sldId id="774" r:id="rId16"/>
    <p:sldId id="256" r:id="rId17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34"/>
  </p:normalViewPr>
  <p:slideViewPr>
    <p:cSldViewPr snapToGrid="0">
      <p:cViewPr varScale="1">
        <p:scale>
          <a:sx n="115" d="100"/>
          <a:sy n="115" d="100"/>
        </p:scale>
        <p:origin x="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618E4-91E1-A94E-86C3-B42A32CF9918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D13CA-057C-054F-844A-74618A8A735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2529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P" dirty="0"/>
              <a:t>Kishida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7C377-8895-DE4A-BE94-CD9125FC3E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42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014CD-62F5-986C-330B-DB6A324F6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4A0917-9E6D-014A-B4A3-BD6365B8B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702B9-1BAA-3B04-F928-0C7D6B62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19509-DACA-62B3-7F53-48C94A840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2F98D-D130-1668-AC87-D261F8DD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3522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BFD5-94E9-F58E-10DB-0391B6A15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0AD46-E2E1-025E-F292-5CB7354FB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90AFD-88F3-D623-139C-4D713A1D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95085-D899-DF94-A40E-E2F88AD96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483AE-3E2C-CA5A-DAAB-3DFC2780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3683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95D4CA-46D7-8020-4335-2B08B20178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742102-6ACE-8E12-D9ED-DD36DDB28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32542-6809-5A5E-7144-C5974D160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35D2F-776F-C766-0A78-14C2970B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D7C5-191D-DEBF-B7FA-56FE7AA59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3766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B295-01E3-9E10-6928-39A5CF3ED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8DA3-F9B4-57A2-E38F-FF555B783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8230E-05C0-4643-C1D4-08F8FAD2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2C497-246A-CC90-D095-01A3C3F3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58F90-CF1B-D573-91AF-25C59546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4372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E022-862A-A509-B914-18E736C2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BC275-EC8B-CC6F-DA47-1210E844B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F7175-99A5-84D2-E6F2-199E47E60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9F9A3-FEA9-851B-254E-BC7698F6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B25D6-BB6D-3DF9-7FFF-E8BC6FC6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95106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44F11-D067-40C5-1915-2C6CA82E6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FD3CB-EEA0-5F5A-DC8F-3065073ED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1BF61-2DD3-0517-F223-43F5A1F02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D3172-08A6-8EDB-D19A-B6BE781C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FB5A3-A6AC-094A-A4EB-2DABC4008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1B1D4-4167-CC28-A03B-A5210D280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3043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5D89-753D-C7BB-713F-046B72B41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F0E5A-9725-70C9-5D1E-54F237370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1DE13-E69A-5BBF-0D33-D82DC0DE4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75487-4DE6-36BF-98A3-64CB7D300D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E40529-E377-9987-D467-DD5543C77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0B0BC-78BF-969D-7463-26B71E833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4D57DF-675C-0E72-1651-7C2788DB6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F9938-CB6E-C093-8A42-C42A7D6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4943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2E67E-5610-07D9-532C-6DDD85AC1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302B5-DDB9-92C2-5605-CB8E77DB9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9F56B-4EE8-4CBC-5E6E-4274533B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AE0D3-81B5-A99B-48A6-E032398F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1024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6C569-8027-DB40-489E-91441DE8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CF96A-55F2-C645-F391-970F0F96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297F5-AA50-FBCC-F164-4C5A3D68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991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E2B7-888B-48A8-551A-9F510533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8B538-A172-F4B7-1494-0292FD053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42D29-A187-2B8A-F6B0-10AC86C26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927A3-2190-0977-DCEF-C2602F98F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31FE51-8541-0C6C-7FD8-96D7006B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D2199-C086-D967-0FA8-925035D40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1006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7FBEB-B37A-79C7-0F39-FC5407889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56D00D-A102-CB61-4728-509F1CE7E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0B339-F28E-9B4C-C863-5BF49FB62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7AA8D-823E-47FB-4234-F9998E99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D10FD-AF54-E38F-B813-90615223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B7CEF-4A42-14B9-0BFB-029040F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46007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BE8B0-AC5F-D6D4-0A54-54FF2BBC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210C5-DEE3-876D-5616-7D9AE83E7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E1379-3EF9-C89C-D684-CF7118F52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2FF6C-FEE7-E145-8019-62D0DAF5C2F7}" type="datetimeFigureOut">
              <a:rPr lang="en-JP" smtClean="0"/>
              <a:t>2022/09/12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27407-17A5-ECEA-B7A1-71EE8A2E7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6F036-789E-8994-10F5-AB23F3423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55FF-B9C3-934F-A145-6AC89EDA72C5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2723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ytoday.com/us/blog/in-practice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ytoday.com/us/blog/in-practice" TargetMode="External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306508" y="292542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P" sz="5400" dirty="0">
              <a:latin typeface="Chalkduster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128289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A1725C-C0C0-DA27-C377-C8BA3B81098D}"/>
              </a:ext>
            </a:extLst>
          </p:cNvPr>
          <p:cNvSpPr txBox="1"/>
          <p:nvPr/>
        </p:nvSpPr>
        <p:spPr>
          <a:xfrm>
            <a:off x="87089" y="6342544"/>
            <a:ext cx="90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/statistics/219865/percentage-of-us-adults-who-own-a-smartphone/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15917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54591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9079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 </a:t>
            </a:r>
          </a:p>
          <a:p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endParaRPr lang="en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435846" y="2769646"/>
            <a:ext cx="4576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You’re not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4519B-0735-B740-9D39-5BF457042516}"/>
              </a:ext>
            </a:extLst>
          </p:cNvPr>
          <p:cNvSpPr txBox="1"/>
          <p:nvPr/>
        </p:nvSpPr>
        <p:spPr>
          <a:xfrm>
            <a:off x="450850" y="5796232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endParaRPr lang="en-JP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8909D-1243-E14D-986F-55F8AF31AB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4738"/>
            <a:ext cx="2365330" cy="3478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0DBFE6-009E-1849-8D62-931ED801A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811" y="3685263"/>
            <a:ext cx="2480707" cy="3697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2B7795-7651-464A-9470-8DD64AB1FF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737" y="3685263"/>
            <a:ext cx="1681582" cy="382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AAE94E-B168-C14E-B3E8-0DD84B67F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737" y="3692976"/>
            <a:ext cx="7179901" cy="40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54591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91243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 </a:t>
            </a:r>
          </a:p>
          <a:p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endParaRPr lang="en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450850" y="3331027"/>
            <a:ext cx="8661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Distracting activities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07903-EBCC-8246-836D-7CBF0476E959}"/>
              </a:ext>
            </a:extLst>
          </p:cNvPr>
          <p:cNvSpPr txBox="1"/>
          <p:nvPr/>
        </p:nvSpPr>
        <p:spPr>
          <a:xfrm>
            <a:off x="342744" y="4133777"/>
            <a:ext cx="10081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halkduster" panose="03050602040202020205" pitchFamily="66" charset="77"/>
              </a:rPr>
              <a:t>e</a:t>
            </a:r>
            <a:r>
              <a:rPr lang="en-JP" sz="4800" dirty="0">
                <a:latin typeface="Chalkduster" panose="03050602040202020205" pitchFamily="66" charset="77"/>
              </a:rPr>
              <a:t>asier than productive ones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4519B-0735-B740-9D39-5BF457042516}"/>
              </a:ext>
            </a:extLst>
          </p:cNvPr>
          <p:cNvSpPr txBox="1"/>
          <p:nvPr/>
        </p:nvSpPr>
        <p:spPr>
          <a:xfrm>
            <a:off x="450850" y="5796232"/>
            <a:ext cx="691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Boyes, A. (2019) </a:t>
            </a:r>
            <a:r>
              <a:rPr lang="en-US" dirty="0">
                <a:hlinkClick r:id="rId3"/>
              </a:rPr>
              <a:t>https://www.psychologytoday.com/us/blog/in-practice</a:t>
            </a:r>
            <a:endParaRPr lang="en-US" dirty="0"/>
          </a:p>
          <a:p>
            <a:r>
              <a:rPr lang="en-US" dirty="0"/>
              <a:t>/201903/7-reasons-people-check-email-constantly</a:t>
            </a:r>
            <a:endParaRPr lang="en-JP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460E6-9379-8B84-A519-9222DC456982}"/>
              </a:ext>
            </a:extLst>
          </p:cNvPr>
          <p:cNvSpPr txBox="1"/>
          <p:nvPr/>
        </p:nvSpPr>
        <p:spPr>
          <a:xfrm>
            <a:off x="450850" y="4780569"/>
            <a:ext cx="69509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dirty="0">
                <a:latin typeface="Chalkduster" panose="03050602040202020205" pitchFamily="66" charset="77"/>
              </a:rPr>
              <a:t>Means </a:t>
            </a:r>
            <a:r>
              <a:rPr lang="en-JP" sz="6000" dirty="0">
                <a:solidFill>
                  <a:srgbClr val="FF0000"/>
                </a:solidFill>
                <a:latin typeface="Chalkduster" panose="03050602040202020205" pitchFamily="66" charset="77"/>
              </a:rPr>
              <a:t>NO FLOW</a:t>
            </a:r>
          </a:p>
        </p:txBody>
      </p:sp>
    </p:spTree>
    <p:extLst>
      <p:ext uri="{BB962C8B-B14F-4D97-AF65-F5344CB8AC3E}">
        <p14:creationId xmlns:p14="http://schemas.microsoft.com/office/powerpoint/2010/main" val="13713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54591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07903-EBCC-8246-836D-7CBF0476E959}"/>
              </a:ext>
            </a:extLst>
          </p:cNvPr>
          <p:cNvSpPr txBox="1"/>
          <p:nvPr/>
        </p:nvSpPr>
        <p:spPr>
          <a:xfrm>
            <a:off x="0" y="2836475"/>
            <a:ext cx="87855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“Are you using social media</a:t>
            </a:r>
          </a:p>
          <a:p>
            <a:r>
              <a:rPr lang="en-US" sz="48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</a:t>
            </a:r>
            <a:r>
              <a:rPr lang="en-JP" sz="48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nstead </a:t>
            </a:r>
            <a:r>
              <a:rPr lang="en-JP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of </a:t>
            </a:r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c</a:t>
            </a:r>
            <a:r>
              <a:rPr lang="en-JP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onnecting  </a:t>
            </a:r>
          </a:p>
          <a:p>
            <a:r>
              <a:rPr lang="en-JP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with people in real life?”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4519B-0735-B740-9D39-5BF457042516}"/>
              </a:ext>
            </a:extLst>
          </p:cNvPr>
          <p:cNvSpPr txBox="1"/>
          <p:nvPr/>
        </p:nvSpPr>
        <p:spPr>
          <a:xfrm>
            <a:off x="508724" y="5781436"/>
            <a:ext cx="7049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JP" dirty="0"/>
              <a:t>araphrase of Laurie Santos, </a:t>
            </a:r>
            <a:r>
              <a:rPr lang="en-JP" i="1" dirty="0"/>
              <a:t>Life Examined: Why is it so hard to be happy. </a:t>
            </a:r>
          </a:p>
          <a:p>
            <a:r>
              <a:rPr lang="en-JP" dirty="0"/>
              <a:t>KCRW (Los Angeles) Podcast, March 19, 2022.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E7438E-9F26-D42B-514F-12ABA8574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3428">
            <a:off x="8780215" y="1588465"/>
            <a:ext cx="2657110" cy="20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226763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306508" y="2925425"/>
            <a:ext cx="761368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“Everyone compares</a:t>
            </a:r>
          </a:p>
          <a:p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t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hemselves to others</a:t>
            </a:r>
          </a:p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5BC24F-07F4-A875-8DE1-204DE8ABBBF7}"/>
              </a:ext>
            </a:extLst>
          </p:cNvPr>
          <p:cNvSpPr txBox="1"/>
          <p:nvPr/>
        </p:nvSpPr>
        <p:spPr>
          <a:xfrm rot="1299849">
            <a:off x="8312259" y="1078578"/>
            <a:ext cx="289136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5400" dirty="0">
                <a:solidFill>
                  <a:srgbClr val="FF0000"/>
                </a:solidFill>
                <a:latin typeface="Chalkduster" panose="03050602040202020205" pitchFamily="66" charset="77"/>
              </a:rPr>
              <a:t>Why </a:t>
            </a:r>
          </a:p>
          <a:p>
            <a:pPr algn="r"/>
            <a:r>
              <a:rPr lang="en-JP" sz="5400" dirty="0">
                <a:solidFill>
                  <a:srgbClr val="FF0000"/>
                </a:solidFill>
                <a:latin typeface="Chalkduster" panose="03050602040202020205" pitchFamily="66" charset="77"/>
              </a:rPr>
              <a:t>phones</a:t>
            </a:r>
          </a:p>
          <a:p>
            <a:pPr algn="r"/>
            <a:r>
              <a:rPr lang="en-US" sz="5400" dirty="0">
                <a:solidFill>
                  <a:srgbClr val="FF0000"/>
                </a:solidFill>
                <a:latin typeface="Chalkduster" panose="03050602040202020205" pitchFamily="66" charset="77"/>
              </a:rPr>
              <a:t>make </a:t>
            </a:r>
          </a:p>
          <a:p>
            <a:pPr algn="r"/>
            <a:r>
              <a:rPr lang="en-US" sz="5400" dirty="0">
                <a:solidFill>
                  <a:srgbClr val="FF0000"/>
                </a:solidFill>
                <a:latin typeface="Chalkduster" panose="03050602040202020205" pitchFamily="66" charset="77"/>
              </a:rPr>
              <a:t>people</a:t>
            </a:r>
          </a:p>
          <a:p>
            <a:pPr algn="r"/>
            <a:r>
              <a:rPr lang="en-US" sz="5400" dirty="0">
                <a:solidFill>
                  <a:srgbClr val="FF0000"/>
                </a:solidFill>
                <a:latin typeface="Chalkduster" panose="03050602040202020205" pitchFamily="66" charset="77"/>
              </a:rPr>
              <a:t>Sad </a:t>
            </a:r>
            <a:r>
              <a:rPr lang="en-US" sz="5400" dirty="0">
                <a:solidFill>
                  <a:srgbClr val="FF0000"/>
                </a:solidFill>
                <a:latin typeface="Chalkduster" panose="03050602040202020205" pitchFamily="66" charset="77"/>
                <a:sym typeface="Wingdings" pitchFamily="2" charset="2"/>
              </a:rPr>
              <a:t></a:t>
            </a:r>
            <a:r>
              <a:rPr lang="en-US" sz="5400" dirty="0"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1373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146577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306508" y="2504801"/>
            <a:ext cx="79596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“Online you compare </a:t>
            </a:r>
          </a:p>
          <a:p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y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our ‘average’ to </a:t>
            </a:r>
          </a:p>
          <a:p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o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ther people’s </a:t>
            </a:r>
            <a:r>
              <a:rPr lang="en-JP" sz="5400" b="1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‘best’ 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A55FB8-8432-E982-1A52-85BE660D1A3C}"/>
              </a:ext>
            </a:extLst>
          </p:cNvPr>
          <p:cNvSpPr txBox="1"/>
          <p:nvPr/>
        </p:nvSpPr>
        <p:spPr>
          <a:xfrm>
            <a:off x="178716" y="4936818"/>
            <a:ext cx="92652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P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araphrase from</a:t>
            </a:r>
          </a:p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U.S.Surgeon General Vivek Murthy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26A94-9DF8-3818-3E57-4B4D67E50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0243">
            <a:off x="8452226" y="1936583"/>
            <a:ext cx="2498469" cy="3138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6D2392-39B4-AE18-429B-41A3EDEDF5C6}"/>
              </a:ext>
            </a:extLst>
          </p:cNvPr>
          <p:cNvSpPr txBox="1"/>
          <p:nvPr/>
        </p:nvSpPr>
        <p:spPr>
          <a:xfrm>
            <a:off x="438912" y="6382512"/>
            <a:ext cx="759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Leading with empaty.  </a:t>
            </a:r>
            <a:r>
              <a:rPr lang="en-JP" i="1" dirty="0"/>
              <a:t>The Atlantic </a:t>
            </a:r>
            <a:r>
              <a:rPr lang="en-JP" dirty="0"/>
              <a:t>Pursuit of Happiness Conference, May, 2021</a:t>
            </a:r>
          </a:p>
        </p:txBody>
      </p:sp>
    </p:spTree>
    <p:extLst>
      <p:ext uri="{BB962C8B-B14F-4D97-AF65-F5344CB8AC3E}">
        <p14:creationId xmlns:p14="http://schemas.microsoft.com/office/powerpoint/2010/main" val="387406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226763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5BC24F-07F4-A875-8DE1-204DE8ABBBF7}"/>
              </a:ext>
            </a:extLst>
          </p:cNvPr>
          <p:cNvSpPr txBox="1"/>
          <p:nvPr/>
        </p:nvSpPr>
        <p:spPr>
          <a:xfrm rot="1299849">
            <a:off x="8529608" y="1807840"/>
            <a:ext cx="31735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4800" dirty="0">
                <a:solidFill>
                  <a:srgbClr val="FF0000"/>
                </a:solidFill>
                <a:latin typeface="Chalkduster" panose="03050602040202020205" pitchFamily="66" charset="77"/>
              </a:rPr>
              <a:t>More </a:t>
            </a:r>
          </a:p>
          <a:p>
            <a:pPr algn="r"/>
            <a:r>
              <a:rPr lang="en-JP" sz="4800" dirty="0">
                <a:solidFill>
                  <a:srgbClr val="FF0000"/>
                </a:solidFill>
                <a:latin typeface="Chalkduster" panose="03050602040202020205" pitchFamily="66" charset="77"/>
              </a:rPr>
              <a:t>on </a:t>
            </a:r>
          </a:p>
          <a:p>
            <a:pPr algn="r"/>
            <a:r>
              <a:rPr lang="en-JP" sz="4800" dirty="0">
                <a:solidFill>
                  <a:srgbClr val="FF0000"/>
                </a:solidFill>
                <a:latin typeface="Chalkduster" panose="03050602040202020205" pitchFamily="66" charset="77"/>
              </a:rPr>
              <a:t>phones?</a:t>
            </a:r>
            <a:r>
              <a:rPr lang="en-US" sz="4800" dirty="0">
                <a:latin typeface="Chalkduster" panose="03050602040202020205" pitchFamily="66" charset="77"/>
              </a:rPr>
              <a:t> </a:t>
            </a:r>
            <a:endParaRPr lang="en-JP" sz="4800" dirty="0">
              <a:latin typeface="Chalkduster" panose="03050602040202020205" pitchFamily="66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F1E78-D158-B36A-AC0E-EAE59917F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3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6140-3F35-9658-681D-D9CE2906A5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C148EA-29B1-4415-1285-6852FD69D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355667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226763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F1E78-D158-B36A-AC0E-EAE59917F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02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306508" y="292542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P" sz="5400" dirty="0">
              <a:latin typeface="Chalkduster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128289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A1725C-C0C0-DA27-C377-C8BA3B81098D}"/>
              </a:ext>
            </a:extLst>
          </p:cNvPr>
          <p:cNvSpPr txBox="1"/>
          <p:nvPr/>
        </p:nvSpPr>
        <p:spPr>
          <a:xfrm>
            <a:off x="87089" y="6342544"/>
            <a:ext cx="903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/statistics/219865/percentage-of-us-adults-who-own-a-smartphone/</a:t>
            </a:r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60F91-CCB7-F763-74F9-B8709FD9EA47}"/>
              </a:ext>
            </a:extLst>
          </p:cNvPr>
          <p:cNvSpPr txBox="1"/>
          <p:nvPr/>
        </p:nvSpPr>
        <p:spPr>
          <a:xfrm>
            <a:off x="292220" y="2925425"/>
            <a:ext cx="6827318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54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85% 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of Americans</a:t>
            </a:r>
          </a:p>
          <a:p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have smartphones.</a:t>
            </a:r>
          </a:p>
          <a:p>
            <a:r>
              <a:rPr lang="en-US" sz="2000" b="1" dirty="0">
                <a:latin typeface="Gill Sans" panose="020B0502020104020203" pitchFamily="34" charset="-79"/>
                <a:cs typeface="Gill Sans" panose="020B0502020104020203" pitchFamily="34" charset="-79"/>
              </a:rPr>
              <a:t>					              2/2021</a:t>
            </a:r>
            <a:endParaRPr lang="en-JP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874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306508" y="2925425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P" sz="5400" dirty="0">
              <a:latin typeface="Chalkduster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128289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A1725C-C0C0-DA27-C377-C8BA3B81098D}"/>
              </a:ext>
            </a:extLst>
          </p:cNvPr>
          <p:cNvSpPr txBox="1"/>
          <p:nvPr/>
        </p:nvSpPr>
        <p:spPr>
          <a:xfrm>
            <a:off x="87089" y="6342544"/>
            <a:ext cx="1790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/statistics/275102/share-of-the-population-to-own-a-smartphone-</a:t>
            </a:r>
            <a:r>
              <a:rPr lang="en-US" dirty="0" err="1"/>
              <a:t>japan</a:t>
            </a:r>
            <a:r>
              <a:rPr lang="en-US" dirty="0"/>
              <a:t>/#:~:text=It%20was%20estimated%20that%20more,than%2069%20percent%20in%202018.</a:t>
            </a:r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460F91-CCB7-F763-74F9-B8709FD9EA47}"/>
              </a:ext>
            </a:extLst>
          </p:cNvPr>
          <p:cNvSpPr txBox="1"/>
          <p:nvPr/>
        </p:nvSpPr>
        <p:spPr>
          <a:xfrm>
            <a:off x="310908" y="2920222"/>
            <a:ext cx="6827318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54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85% 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of Japanese </a:t>
            </a:r>
          </a:p>
          <a:p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have smartphones.</a:t>
            </a:r>
          </a:p>
          <a:p>
            <a:r>
              <a:rPr lang="en-US" sz="2000" b="1" dirty="0">
                <a:latin typeface="Gill Sans" panose="020B0502020104020203" pitchFamily="34" charset="-79"/>
                <a:cs typeface="Gill Sans" panose="020B0502020104020203" pitchFamily="34" charset="-79"/>
              </a:rPr>
              <a:t>					              2022</a:t>
            </a:r>
            <a:endParaRPr lang="en-JP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998E74-D91E-BBC0-FCA2-418B02A7252A}"/>
              </a:ext>
            </a:extLst>
          </p:cNvPr>
          <p:cNvSpPr txBox="1"/>
          <p:nvPr/>
        </p:nvSpPr>
        <p:spPr>
          <a:xfrm>
            <a:off x="126263" y="4492443"/>
            <a:ext cx="72869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&gt; </a:t>
            </a:r>
            <a:r>
              <a:rPr lang="en-JP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90% 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of HS Students</a:t>
            </a:r>
          </a:p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&gt; </a:t>
            </a:r>
            <a:r>
              <a:rPr lang="en-JP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50% 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of JHS Students</a:t>
            </a:r>
          </a:p>
          <a:p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Average age Elem: </a:t>
            </a:r>
            <a:r>
              <a:rPr lang="en-JP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10.6 yrs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6761E-B311-7BDD-0E36-EDCB0337B671}"/>
              </a:ext>
            </a:extLst>
          </p:cNvPr>
          <p:cNvSpPr txBox="1"/>
          <p:nvPr/>
        </p:nvSpPr>
        <p:spPr>
          <a:xfrm>
            <a:off x="87089" y="6775991"/>
            <a:ext cx="459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www.asahi.com</a:t>
            </a:r>
            <a:r>
              <a:rPr lang="en-US" dirty="0"/>
              <a:t>/</a:t>
            </a:r>
            <a:r>
              <a:rPr lang="en-US" dirty="0" err="1"/>
              <a:t>ajw</a:t>
            </a:r>
            <a:r>
              <a:rPr lang="en-US" dirty="0"/>
              <a:t>/articles/14588165</a:t>
            </a:r>
            <a:endParaRPr lang="en-JP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D38FA7-9D97-B355-BFB2-3AF22A294C04}"/>
              </a:ext>
            </a:extLst>
          </p:cNvPr>
          <p:cNvSpPr txBox="1"/>
          <p:nvPr/>
        </p:nvSpPr>
        <p:spPr>
          <a:xfrm>
            <a:off x="0" y="6511666"/>
            <a:ext cx="206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www.nippon.com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japan</a:t>
            </a:r>
            <a:r>
              <a:rPr lang="en-US" dirty="0"/>
              <a:t>-data/h00442/smartphones-becoming-standard-for-japanese-high-schoolers.html#:~:text=Over%2090%25%20of%20high%20school,school%20students%20own%20a%20smartphone.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74591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128289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306507" y="2925425"/>
            <a:ext cx="7437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JP" sz="5400" b="1" dirty="0">
              <a:solidFill>
                <a:srgbClr val="C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85318-71CC-B48E-751D-B961B0A5C924}"/>
              </a:ext>
            </a:extLst>
          </p:cNvPr>
          <p:cNvSpPr txBox="1"/>
          <p:nvPr/>
        </p:nvSpPr>
        <p:spPr>
          <a:xfrm>
            <a:off x="306508" y="2920220"/>
            <a:ext cx="72801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Americans adults check </a:t>
            </a:r>
            <a:r>
              <a:rPr lang="en-JP" sz="54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47*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times/day. </a:t>
            </a:r>
          </a:p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708F9-9E30-E3F9-9688-1B212CBA9F63}"/>
              </a:ext>
            </a:extLst>
          </p:cNvPr>
          <p:cNvSpPr txBox="1"/>
          <p:nvPr/>
        </p:nvSpPr>
        <p:spPr>
          <a:xfrm>
            <a:off x="306506" y="4764277"/>
            <a:ext cx="7280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18-24 yrs – </a:t>
            </a:r>
            <a:r>
              <a:rPr lang="en-JP" sz="54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82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times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ED5BA-0B97-23AE-007F-66ED1D30A286}"/>
              </a:ext>
            </a:extLst>
          </p:cNvPr>
          <p:cNvSpPr txBox="1"/>
          <p:nvPr/>
        </p:nvSpPr>
        <p:spPr>
          <a:xfrm>
            <a:off x="306506" y="6332134"/>
            <a:ext cx="676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Price, C. (2018) </a:t>
            </a:r>
            <a:r>
              <a:rPr lang="en-JP" i="1" dirty="0"/>
              <a:t>How to Break Up With Your Phone </a:t>
            </a:r>
            <a:r>
              <a:rPr lang="en-JP" dirty="0"/>
              <a:t>NY: Ten Speed Press</a:t>
            </a:r>
            <a:endParaRPr lang="en-JP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A37CF-8C84-0E24-C15A-8693951AFCB1}"/>
              </a:ext>
            </a:extLst>
          </p:cNvPr>
          <p:cNvSpPr txBox="1"/>
          <p:nvPr/>
        </p:nvSpPr>
        <p:spPr>
          <a:xfrm>
            <a:off x="422478" y="5624248"/>
            <a:ext cx="7659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*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- some sources – 334 x/day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F6AAF-9ADC-2F48-6394-18BDA9797B1D}"/>
              </a:ext>
            </a:extLst>
          </p:cNvPr>
          <p:cNvSpPr txBox="1"/>
          <p:nvPr/>
        </p:nvSpPr>
        <p:spPr>
          <a:xfrm>
            <a:off x="306506" y="6943115"/>
            <a:ext cx="5507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https://</a:t>
            </a:r>
            <a:r>
              <a:rPr lang="en-US" dirty="0" err="1"/>
              <a:t>www.reviews.org</a:t>
            </a:r>
            <a:r>
              <a:rPr lang="en-US" dirty="0"/>
              <a:t>/mobile/cell-phone-addiction/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96004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128289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306507" y="2925425"/>
            <a:ext cx="7437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JP" sz="5400" b="1" dirty="0">
              <a:solidFill>
                <a:srgbClr val="C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85318-71CC-B48E-751D-B961B0A5C924}"/>
              </a:ext>
            </a:extLst>
          </p:cNvPr>
          <p:cNvSpPr txBox="1"/>
          <p:nvPr/>
        </p:nvSpPr>
        <p:spPr>
          <a:xfrm>
            <a:off x="306508" y="2920220"/>
            <a:ext cx="72801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Half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check in middle of the night.</a:t>
            </a:r>
          </a:p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708F9-9E30-E3F9-9688-1B212CBA9F63}"/>
              </a:ext>
            </a:extLst>
          </p:cNvPr>
          <p:cNvSpPr txBox="1"/>
          <p:nvPr/>
        </p:nvSpPr>
        <p:spPr>
          <a:xfrm>
            <a:off x="306506" y="4764277"/>
            <a:ext cx="7280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25-34 yrs – </a:t>
            </a:r>
            <a:r>
              <a:rPr lang="en-JP" sz="5400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75%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ED5BA-0B97-23AE-007F-66ED1D30A286}"/>
              </a:ext>
            </a:extLst>
          </p:cNvPr>
          <p:cNvSpPr txBox="1"/>
          <p:nvPr/>
        </p:nvSpPr>
        <p:spPr>
          <a:xfrm>
            <a:off x="306506" y="6332134"/>
            <a:ext cx="676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Price, C. (2018) </a:t>
            </a:r>
            <a:r>
              <a:rPr lang="en-JP" i="1" dirty="0"/>
              <a:t>How to Break Up With Your Phone </a:t>
            </a:r>
            <a:r>
              <a:rPr lang="en-JP" dirty="0"/>
              <a:t>NY: Ten Speed Press</a:t>
            </a:r>
            <a:endParaRPr lang="en-JP" i="1" dirty="0"/>
          </a:p>
        </p:txBody>
      </p:sp>
    </p:spTree>
    <p:extLst>
      <p:ext uri="{BB962C8B-B14F-4D97-AF65-F5344CB8AC3E}">
        <p14:creationId xmlns:p14="http://schemas.microsoft.com/office/powerpoint/2010/main" val="284486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128289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306507" y="2925425"/>
            <a:ext cx="7437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JP" sz="5400" b="1" dirty="0">
              <a:solidFill>
                <a:srgbClr val="C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85318-71CC-B48E-751D-B961B0A5C924}"/>
              </a:ext>
            </a:extLst>
          </p:cNvPr>
          <p:cNvSpPr txBox="1"/>
          <p:nvPr/>
        </p:nvSpPr>
        <p:spPr>
          <a:xfrm>
            <a:off x="306508" y="2920220"/>
            <a:ext cx="76944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1 in 10 Am. </a:t>
            </a:r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a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dults</a:t>
            </a:r>
          </a:p>
          <a:p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h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ave checked phone</a:t>
            </a:r>
          </a:p>
          <a:p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d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uring sex.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ED5BA-0B97-23AE-007F-66ED1D30A286}"/>
              </a:ext>
            </a:extLst>
          </p:cNvPr>
          <p:cNvSpPr txBox="1"/>
          <p:nvPr/>
        </p:nvSpPr>
        <p:spPr>
          <a:xfrm>
            <a:off x="306506" y="6332134"/>
            <a:ext cx="676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Price, C. (2018) </a:t>
            </a:r>
            <a:r>
              <a:rPr lang="en-JP" i="1" dirty="0"/>
              <a:t>How to Break Up With Your Phone </a:t>
            </a:r>
            <a:r>
              <a:rPr lang="en-JP" dirty="0"/>
              <a:t>NY: Ten Speed Press</a:t>
            </a:r>
            <a:endParaRPr lang="en-JP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D98D0-3462-6AAC-F823-C3DA7816EEA5}"/>
              </a:ext>
            </a:extLst>
          </p:cNvPr>
          <p:cNvSpPr txBox="1"/>
          <p:nvPr/>
        </p:nvSpPr>
        <p:spPr>
          <a:xfrm rot="1104966">
            <a:off x="8748937" y="1837805"/>
            <a:ext cx="277018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Reminder: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endParaRPr lang="en-JP" sz="54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20E8A-6E64-3319-A0CC-F525AE5EFCB5}"/>
              </a:ext>
            </a:extLst>
          </p:cNvPr>
          <p:cNvSpPr txBox="1"/>
          <p:nvPr/>
        </p:nvSpPr>
        <p:spPr>
          <a:xfrm rot="1149355">
            <a:off x="8154660" y="2300147"/>
            <a:ext cx="325871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0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The </a:t>
            </a:r>
          </a:p>
          <a:p>
            <a:r>
              <a:rPr lang="en-JP" sz="40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human</a:t>
            </a:r>
          </a:p>
          <a:p>
            <a:r>
              <a:rPr lang="en-US" sz="40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b</a:t>
            </a:r>
            <a:r>
              <a:rPr lang="en-JP" sz="40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rain </a:t>
            </a:r>
          </a:p>
          <a:p>
            <a:r>
              <a:rPr lang="en-US" sz="40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c</a:t>
            </a:r>
            <a:r>
              <a:rPr lang="en-JP" sz="40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an not</a:t>
            </a:r>
          </a:p>
          <a:p>
            <a:r>
              <a:rPr lang="en-US" sz="40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m</a:t>
            </a:r>
            <a:r>
              <a:rPr lang="en-JP" sz="40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ulti-task</a:t>
            </a:r>
          </a:p>
        </p:txBody>
      </p:sp>
    </p:spTree>
    <p:extLst>
      <p:ext uri="{BB962C8B-B14F-4D97-AF65-F5344CB8AC3E}">
        <p14:creationId xmlns:p14="http://schemas.microsoft.com/office/powerpoint/2010/main" val="316673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-128289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306507" y="2925425"/>
            <a:ext cx="7437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JP" sz="5400" b="1" dirty="0">
              <a:solidFill>
                <a:srgbClr val="C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85318-71CC-B48E-751D-B961B0A5C924}"/>
              </a:ext>
            </a:extLst>
          </p:cNvPr>
          <p:cNvSpPr txBox="1"/>
          <p:nvPr/>
        </p:nvSpPr>
        <p:spPr>
          <a:xfrm>
            <a:off x="306508" y="2920220"/>
            <a:ext cx="76944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1 in 10 Am. </a:t>
            </a:r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a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dults</a:t>
            </a:r>
          </a:p>
          <a:p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h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ave checked phone</a:t>
            </a:r>
          </a:p>
          <a:p>
            <a:r>
              <a:rPr lang="en-US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d</a:t>
            </a:r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uring sex.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ED5BA-0B97-23AE-007F-66ED1D30A286}"/>
              </a:ext>
            </a:extLst>
          </p:cNvPr>
          <p:cNvSpPr txBox="1"/>
          <p:nvPr/>
        </p:nvSpPr>
        <p:spPr>
          <a:xfrm>
            <a:off x="306506" y="6332134"/>
            <a:ext cx="676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Price, C. (2018) </a:t>
            </a:r>
            <a:r>
              <a:rPr lang="en-JP" i="1" dirty="0"/>
              <a:t>How to Break Up With Your Phone </a:t>
            </a:r>
            <a:r>
              <a:rPr lang="en-JP" dirty="0"/>
              <a:t>NY: Ten Speed Press</a:t>
            </a:r>
            <a:endParaRPr lang="en-JP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8D98D0-3462-6AAC-F823-C3DA7816EEA5}"/>
              </a:ext>
            </a:extLst>
          </p:cNvPr>
          <p:cNvSpPr txBox="1"/>
          <p:nvPr/>
        </p:nvSpPr>
        <p:spPr>
          <a:xfrm rot="1104966">
            <a:off x="8631053" y="1837805"/>
            <a:ext cx="300595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Suggestion:</a:t>
            </a:r>
            <a:r>
              <a:rPr lang="en-JP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endParaRPr lang="en-JP" sz="54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20E8A-6E64-3319-A0CC-F525AE5EFCB5}"/>
              </a:ext>
            </a:extLst>
          </p:cNvPr>
          <p:cNvSpPr txBox="1"/>
          <p:nvPr/>
        </p:nvSpPr>
        <p:spPr>
          <a:xfrm rot="970991">
            <a:off x="7977117" y="3250609"/>
            <a:ext cx="30360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6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Get a</a:t>
            </a:r>
          </a:p>
          <a:p>
            <a:r>
              <a:rPr lang="en-JP" sz="6600" b="1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3778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DFFD67-4C05-C347-8600-45DF1F17F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099" y="54591"/>
            <a:ext cx="71799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486E73-2CCC-8F43-B348-4F73AC115253}"/>
              </a:ext>
            </a:extLst>
          </p:cNvPr>
          <p:cNvSpPr txBox="1"/>
          <p:nvPr/>
        </p:nvSpPr>
        <p:spPr>
          <a:xfrm>
            <a:off x="781293" y="54591"/>
            <a:ext cx="84616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I DON’T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suggest:   </a:t>
            </a:r>
          </a:p>
          <a:p>
            <a:r>
              <a:rPr lang="en-JP" sz="5400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B835B-B50A-F842-AFA3-54448703BAA4}"/>
              </a:ext>
            </a:extLst>
          </p:cNvPr>
          <p:cNvSpPr txBox="1"/>
          <p:nvPr/>
        </p:nvSpPr>
        <p:spPr>
          <a:xfrm>
            <a:off x="306508" y="1724297"/>
            <a:ext cx="881177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Checking your phone.</a:t>
            </a:r>
            <a:r>
              <a:rPr lang="en-JP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. </a:t>
            </a:r>
          </a:p>
          <a:p>
            <a:endParaRPr lang="en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882D2-50E8-6442-88B7-547E4064891B}"/>
              </a:ext>
            </a:extLst>
          </p:cNvPr>
          <p:cNvSpPr txBox="1"/>
          <p:nvPr/>
        </p:nvSpPr>
        <p:spPr>
          <a:xfrm>
            <a:off x="450850" y="3331027"/>
            <a:ext cx="2822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5400" dirty="0">
                <a:solidFill>
                  <a:srgbClr val="941100"/>
                </a:solidFill>
                <a:latin typeface="Chalkduster" panose="03050602040202020205" pitchFamily="66" charset="77"/>
              </a:rPr>
              <a:t>FOMA. </a:t>
            </a:r>
            <a:endParaRPr lang="en-JP" sz="5400" dirty="0">
              <a:latin typeface="Chalkduster" panose="03050602040202020205" pitchFamily="66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07903-EBCC-8246-836D-7CBF0476E959}"/>
              </a:ext>
            </a:extLst>
          </p:cNvPr>
          <p:cNvSpPr txBox="1"/>
          <p:nvPr/>
        </p:nvSpPr>
        <p:spPr>
          <a:xfrm>
            <a:off x="342744" y="4133777"/>
            <a:ext cx="7599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dirty="0">
                <a:latin typeface="Chalkduster" panose="03050602040202020205" pitchFamily="66" charset="77"/>
              </a:rPr>
              <a:t>(Fear Of Missing 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AD2E4-C47A-2A47-A28A-B2B028D01678}"/>
              </a:ext>
            </a:extLst>
          </p:cNvPr>
          <p:cNvSpPr txBox="1"/>
          <p:nvPr/>
        </p:nvSpPr>
        <p:spPr>
          <a:xfrm>
            <a:off x="10713390" y="6150768"/>
            <a:ext cx="1478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dirty="0"/>
              <a:t>Solen Feyessa</a:t>
            </a:r>
          </a:p>
          <a:p>
            <a:pPr algn="r"/>
            <a:r>
              <a:rPr lang="en-JP" dirty="0"/>
              <a:t>@ Unsplash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4519B-0735-B740-9D39-5BF457042516}"/>
              </a:ext>
            </a:extLst>
          </p:cNvPr>
          <p:cNvSpPr txBox="1"/>
          <p:nvPr/>
        </p:nvSpPr>
        <p:spPr>
          <a:xfrm>
            <a:off x="450850" y="5796232"/>
            <a:ext cx="691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/>
              <a:t>Boyes, A. (2019) </a:t>
            </a:r>
            <a:r>
              <a:rPr lang="en-US" dirty="0">
                <a:hlinkClick r:id="rId3"/>
              </a:rPr>
              <a:t>https://www.psychologytoday.com/us/blog/in-practice</a:t>
            </a:r>
            <a:endParaRPr lang="en-US" dirty="0"/>
          </a:p>
          <a:p>
            <a:r>
              <a:rPr lang="en-US" dirty="0"/>
              <a:t>/201903/7-reasons-people-check-email-constantly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4855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693</Words>
  <Application>Microsoft Macintosh PowerPoint</Application>
  <PresentationFormat>Widescreen</PresentationFormat>
  <Paragraphs>172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Chalkduster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marc</dc:creator>
  <cp:lastModifiedBy>h marc</cp:lastModifiedBy>
  <cp:revision>1</cp:revision>
  <dcterms:created xsi:type="dcterms:W3CDTF">2022-09-08T22:44:57Z</dcterms:created>
  <dcterms:modified xsi:type="dcterms:W3CDTF">2022-09-11T22:24:20Z</dcterms:modified>
</cp:coreProperties>
</file>