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7"/>
  </p:notesMasterIdLst>
  <p:sldIdLst>
    <p:sldId id="395" r:id="rId2"/>
    <p:sldId id="256" r:id="rId3"/>
    <p:sldId id="259" r:id="rId4"/>
    <p:sldId id="550" r:id="rId5"/>
    <p:sldId id="257" r:id="rId6"/>
    <p:sldId id="264" r:id="rId7"/>
    <p:sldId id="265" r:id="rId8"/>
    <p:sldId id="258" r:id="rId9"/>
    <p:sldId id="266" r:id="rId10"/>
    <p:sldId id="326" r:id="rId11"/>
    <p:sldId id="267" r:id="rId12"/>
    <p:sldId id="268" r:id="rId13"/>
    <p:sldId id="269" r:id="rId14"/>
    <p:sldId id="270" r:id="rId15"/>
    <p:sldId id="271" r:id="rId16"/>
    <p:sldId id="400" r:id="rId17"/>
    <p:sldId id="401" r:id="rId18"/>
    <p:sldId id="274" r:id="rId19"/>
    <p:sldId id="397" r:id="rId20"/>
    <p:sldId id="396" r:id="rId21"/>
    <p:sldId id="262" r:id="rId22"/>
    <p:sldId id="327" r:id="rId23"/>
    <p:sldId id="328" r:id="rId24"/>
    <p:sldId id="402" r:id="rId25"/>
    <p:sldId id="334" r:id="rId26"/>
    <p:sldId id="335" r:id="rId27"/>
    <p:sldId id="385" r:id="rId28"/>
    <p:sldId id="336" r:id="rId29"/>
    <p:sldId id="337" r:id="rId30"/>
    <p:sldId id="275" r:id="rId31"/>
    <p:sldId id="339" r:id="rId32"/>
    <p:sldId id="340" r:id="rId33"/>
    <p:sldId id="341" r:id="rId34"/>
    <p:sldId id="343" r:id="rId35"/>
    <p:sldId id="344" r:id="rId36"/>
    <p:sldId id="546" r:id="rId37"/>
    <p:sldId id="547" r:id="rId38"/>
    <p:sldId id="345" r:id="rId39"/>
    <p:sldId id="346" r:id="rId40"/>
    <p:sldId id="386" r:id="rId41"/>
    <p:sldId id="281" r:id="rId42"/>
    <p:sldId id="278" r:id="rId43"/>
    <p:sldId id="292" r:id="rId44"/>
    <p:sldId id="294" r:id="rId45"/>
    <p:sldId id="293" r:id="rId46"/>
    <p:sldId id="387" r:id="rId47"/>
    <p:sldId id="393" r:id="rId48"/>
    <p:sldId id="263" r:id="rId49"/>
    <p:sldId id="296" r:id="rId50"/>
    <p:sldId id="297" r:id="rId51"/>
    <p:sldId id="298" r:id="rId52"/>
    <p:sldId id="299" r:id="rId53"/>
    <p:sldId id="318" r:id="rId54"/>
    <p:sldId id="319" r:id="rId55"/>
    <p:sldId id="317" r:id="rId56"/>
    <p:sldId id="282" r:id="rId57"/>
    <p:sldId id="320" r:id="rId58"/>
    <p:sldId id="325" r:id="rId59"/>
    <p:sldId id="321" r:id="rId60"/>
    <p:sldId id="322" r:id="rId61"/>
    <p:sldId id="279" r:id="rId62"/>
    <p:sldId id="355" r:id="rId63"/>
    <p:sldId id="368" r:id="rId64"/>
    <p:sldId id="367" r:id="rId65"/>
    <p:sldId id="349" r:id="rId66"/>
    <p:sldId id="348" r:id="rId67"/>
    <p:sldId id="369" r:id="rId68"/>
    <p:sldId id="376" r:id="rId69"/>
    <p:sldId id="357" r:id="rId70"/>
    <p:sldId id="358" r:id="rId71"/>
    <p:sldId id="359" r:id="rId72"/>
    <p:sldId id="360" r:id="rId73"/>
    <p:sldId id="361" r:id="rId74"/>
    <p:sldId id="375" r:id="rId75"/>
    <p:sldId id="350" r:id="rId76"/>
    <p:sldId id="362" r:id="rId77"/>
    <p:sldId id="356" r:id="rId78"/>
    <p:sldId id="391" r:id="rId79"/>
    <p:sldId id="389" r:id="rId80"/>
    <p:sldId id="280" r:id="rId81"/>
    <p:sldId id="366" r:id="rId82"/>
    <p:sldId id="363" r:id="rId83"/>
    <p:sldId id="364" r:id="rId84"/>
    <p:sldId id="365" r:id="rId85"/>
    <p:sldId id="353" r:id="rId86"/>
    <p:sldId id="545" r:id="rId87"/>
    <p:sldId id="383" r:id="rId88"/>
    <p:sldId id="354" r:id="rId89"/>
    <p:sldId id="377" r:id="rId90"/>
    <p:sldId id="378" r:id="rId91"/>
    <p:sldId id="384" r:id="rId92"/>
    <p:sldId id="392" r:id="rId93"/>
    <p:sldId id="403" r:id="rId94"/>
    <p:sldId id="543" r:id="rId95"/>
    <p:sldId id="544" r:id="rId9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3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79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6CAC4-66D6-944A-AA82-8686610ED19B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BD48B-87BF-B844-BC98-D77B65830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7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Dopamine N, </a:t>
            </a:r>
            <a:r>
              <a:rPr lang="en-US" dirty="0" err="1"/>
              <a:t>Sero</a:t>
            </a:r>
            <a:r>
              <a:rPr lang="en-US" dirty="0"/>
              <a:t> N (but present in blood so H also, Oxy,  H and N,  </a:t>
            </a:r>
            <a:r>
              <a:rPr lang="en-US" dirty="0" err="1"/>
              <a:t>Endor</a:t>
            </a:r>
            <a:r>
              <a:rPr lang="en-US" baseline="0" dirty="0"/>
              <a:t> H,  BDNF  protein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3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June/July, go back.</a:t>
            </a:r>
            <a:r>
              <a:rPr lang="en-US" baseline="0" dirty="0"/>
              <a:t>  Play unit 1 listening again. </a:t>
            </a:r>
          </a:p>
          <a:p>
            <a:r>
              <a:rPr lang="en-US" baseline="0" dirty="0"/>
              <a:t>July-</a:t>
            </a:r>
            <a:r>
              <a:rPr lang="en-US" baseline="0" dirty="0" err="1"/>
              <a:t>ish</a:t>
            </a:r>
            <a:r>
              <a:rPr lang="en-US" baseline="0" dirty="0"/>
              <a:t>.  When they’ve done something like a 15-20 minute task, almost all in English.  Point it out. </a:t>
            </a:r>
          </a:p>
          <a:p>
            <a:r>
              <a:rPr lang="en-US" baseline="0" dirty="0"/>
              <a:t>   Point out their effort.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6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Masters of challenge?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F4BAB-B850-B242-A896-2B0ECE272BB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672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so important?</a:t>
            </a:r>
          </a:p>
          <a:p>
            <a:r>
              <a:rPr lang="en-US" dirty="0"/>
              <a:t>I’ll tell you later.</a:t>
            </a:r>
            <a:r>
              <a:rPr lang="en-US" baseline="0" dirty="0"/>
              <a:t> </a:t>
            </a:r>
          </a:p>
          <a:p>
            <a:pPr marL="228600" indent="-228600">
              <a:buAutoNum type="alphaLcParenBoth"/>
            </a:pPr>
            <a:r>
              <a:rPr lang="en-US" baseline="0" dirty="0"/>
              <a:t>Keeps them paying attention</a:t>
            </a:r>
          </a:p>
          <a:p>
            <a:pPr marL="228600" indent="-228600">
              <a:buAutoNum type="alphaLcParenBoth"/>
            </a:pPr>
            <a:r>
              <a:rPr lang="en-US" baseline="0" dirty="0"/>
              <a:t>(keeps them wanting more (motivation).  Stories – start it, come back to it.  EMOTION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F4BAB-B850-B242-A896-2B0ECE272BB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45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Second brain:  separate nervous system.  So complex, like a 2</a:t>
            </a:r>
            <a:r>
              <a:rPr lang="en-US" baseline="30000" dirty="0">
                <a:latin typeface="Calibri" charset="0"/>
                <a:ea typeface="ＭＳ Ｐゴシック" charset="0"/>
                <a:cs typeface="ＭＳ Ｐゴシック" charset="0"/>
              </a:rPr>
              <a:t>nd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brain. 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14798D-9459-5947-AB98-436CB0D28AFF}" type="slidenum">
              <a:rPr lang="en-US" sz="1200"/>
              <a:pPr/>
              <a:t>31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http://neurosciencestuff.tumblr.com/post/38271759345/gut-instincts-the-secrets-of-your-second-brain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(8byaku 5-ju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oku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.       Body, 5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oku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BCAA54-E311-6B40-907D-7314617B022C}" type="slidenum">
              <a:rPr lang="en-US" sz="1200"/>
              <a:pPr/>
              <a:t>32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Exercise triggers tryptophan – which is needed to produce serotonin.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2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Normal breathing: 300-500 ML of air.    2500 ML of residual air.  Trying to force that out. 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F4D43B-CE22-AA4A-BD22-98672858CD60}" type="slidenum">
              <a:rPr lang="en-US" sz="1200"/>
              <a:pPr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Pairwork, then teach other pair</a:t>
            </a:r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2CA87C-6A4F-B047-8E4B-3AC826AA6CC5}" type="slidenum">
              <a:rPr lang="en-US" sz="1200"/>
              <a:pPr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I teach for use before tests, (</a:t>
            </a:r>
            <a:r>
              <a:rPr kumimoji="0"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inc.</a:t>
            </a:r>
            <a:r>
              <a:rPr kumimoji="0"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TOIEC etc. </a:t>
            </a:r>
          </a:p>
          <a:p>
            <a:pPr eaLnBrk="1" hangingPunct="1">
              <a:spcBef>
                <a:spcPct val="0"/>
              </a:spcBef>
            </a:pPr>
            <a:endParaRPr kumimoji="0"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Normal breathing: 300-500 ML of air.    2500 ML of residual air.  Trying to force that out. </a:t>
            </a:r>
          </a:p>
          <a:p>
            <a:pPr eaLnBrk="1" hangingPunct="1">
              <a:spcBef>
                <a:spcPct val="0"/>
              </a:spcBef>
            </a:pPr>
            <a:endParaRPr kumimoji="0"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kumimoji="0"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F6D290-15C5-4849-BFB7-FAD4E1EF1700}" type="slidenum">
              <a:rPr lang="en-US" altLang="ja-JP" sz="1200">
                <a:latin typeface="Calibri" charset="0"/>
              </a:rPr>
              <a:pPr eaLnBrk="1" hangingPunct="1"/>
              <a:t>36</a:t>
            </a:fld>
            <a:endParaRPr lang="en-US" altLang="ja-JP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046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I teach for use before tests, (</a:t>
            </a:r>
            <a:r>
              <a:rPr kumimoji="0" lang="en-US" altLang="ja-JP" dirty="0" err="1">
                <a:latin typeface="Calibri" charset="0"/>
                <a:ea typeface="ＭＳ Ｐゴシック" charset="0"/>
                <a:cs typeface="ＭＳ Ｐゴシック" charset="0"/>
              </a:rPr>
              <a:t>inc.</a:t>
            </a:r>
            <a:r>
              <a:rPr kumimoji="0"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TOIEC etc. </a:t>
            </a:r>
          </a:p>
          <a:p>
            <a:pPr eaLnBrk="1" hangingPunct="1">
              <a:spcBef>
                <a:spcPct val="0"/>
              </a:spcBef>
            </a:pPr>
            <a:endParaRPr kumimoji="0"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Normal breathing: 300-500 ML of air.    2500 ML of residual air.  Trying to force that out. </a:t>
            </a:r>
          </a:p>
          <a:p>
            <a:pPr eaLnBrk="1" hangingPunct="1">
              <a:spcBef>
                <a:spcPct val="0"/>
              </a:spcBef>
            </a:pPr>
            <a:endParaRPr kumimoji="0"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kumimoji="0"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F6D290-15C5-4849-BFB7-FAD4E1EF1700}" type="slidenum">
              <a:rPr lang="en-US" altLang="ja-JP" sz="1200">
                <a:latin typeface="Calibri" charset="0"/>
              </a:rPr>
              <a:pPr eaLnBrk="1" hangingPunct="1"/>
              <a:t>37</a:t>
            </a:fld>
            <a:endParaRPr lang="en-US" altLang="ja-JP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007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Neuro</a:t>
            </a:r>
            <a:r>
              <a:rPr lang="en-US" dirty="0"/>
              <a:t> biology</a:t>
            </a:r>
          </a:p>
          <a:p>
            <a:r>
              <a:rPr lang="en-US" dirty="0"/>
              <a:t>My</a:t>
            </a:r>
            <a:r>
              <a:rPr lang="en-US" baseline="0" dirty="0"/>
              <a:t> background has been cognitive psychology.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46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Fred Bryant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B76A25-D31D-F240-A2AC-0F40F0C98E3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are neurotransmitter</a:t>
            </a:r>
            <a:r>
              <a:rPr lang="en-US" baseline="0" dirty="0"/>
              <a:t> – in nervous system.</a:t>
            </a:r>
          </a:p>
          <a:p>
            <a:r>
              <a:rPr lang="en-US" baseline="0" dirty="0"/>
              <a:t>Some are hormones – in blood. </a:t>
            </a:r>
          </a:p>
          <a:p>
            <a:r>
              <a:rPr lang="en-US" baseline="0" dirty="0"/>
              <a:t>Some do both.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29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www.sciencemag.org</a:t>
            </a:r>
            <a:r>
              <a:rPr lang="en-US" dirty="0"/>
              <a:t>/news/2015/04/how-dogs-stole-our-hearts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10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=DLu2CFDBJk0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022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www.sciencemag.org</a:t>
            </a:r>
            <a:r>
              <a:rPr lang="en-US" dirty="0"/>
              <a:t>/news/2015/04/how-dogs-stole-our-hearts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105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6-8 billion dollars a year.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565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TV personality,</a:t>
            </a:r>
            <a:r>
              <a:rPr lang="en-US" baseline="0" dirty="0"/>
              <a:t> model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985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Cut</a:t>
            </a:r>
            <a:r>
              <a:rPr lang="en-US" baseline="0" dirty="0"/>
              <a:t> after “nice smize, </a:t>
            </a:r>
            <a:r>
              <a:rPr lang="en-US" baseline="0" dirty="0" err="1"/>
              <a:t>tyra</a:t>
            </a:r>
            <a:r>
              <a:rPr lang="en-US" baseline="0" dirty="0"/>
              <a:t>.” https://</a:t>
            </a:r>
            <a:r>
              <a:rPr lang="en-US" baseline="0" dirty="0" err="1"/>
              <a:t>www.youtube.com</a:t>
            </a:r>
            <a:r>
              <a:rPr lang="en-US" baseline="0" dirty="0"/>
              <a:t>/</a:t>
            </a:r>
            <a:r>
              <a:rPr lang="en-US" baseline="0" dirty="0" err="1"/>
              <a:t>watch?v</a:t>
            </a:r>
            <a:r>
              <a:rPr lang="en-US" baseline="0" dirty="0"/>
              <a:t>=EBharOWh4xM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33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07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Stop after 1 minute. </a:t>
            </a:r>
          </a:p>
          <a:p>
            <a:r>
              <a:rPr lang="en-US" dirty="0"/>
              <a:t>4 minutes – you’ll fall in love.  (Arthur </a:t>
            </a:r>
            <a:r>
              <a:rPr lang="en-US" dirty="0" err="1"/>
              <a:t>Aron</a:t>
            </a:r>
            <a:r>
              <a:rPr lang="en-US" dirty="0"/>
              <a:t> Stony Brook, 90’s). </a:t>
            </a:r>
            <a:r>
              <a:rPr lang="en-US" dirty="0" err="1"/>
              <a:t>Zick</a:t>
            </a:r>
            <a:r>
              <a:rPr lang="en-US" dirty="0"/>
              <a:t> Rubin 70’s</a:t>
            </a:r>
          </a:p>
          <a:p>
            <a:r>
              <a:rPr lang="en-US" dirty="0"/>
              <a:t>(80</a:t>
            </a:r>
            <a:r>
              <a:rPr lang="en-US" baseline="0" dirty="0"/>
              <a:t>% of neurons connect to vision). https://</a:t>
            </a:r>
            <a:r>
              <a:rPr lang="en-US" baseline="0" dirty="0" err="1"/>
              <a:t>www.theguardian.com</a:t>
            </a:r>
            <a:r>
              <a:rPr lang="en-US" baseline="0" dirty="0"/>
              <a:t>/intimacy-secrets-for-all/2017/</a:t>
            </a:r>
            <a:r>
              <a:rPr lang="en-US" baseline="0" dirty="0" err="1"/>
              <a:t>jun</a:t>
            </a:r>
            <a:r>
              <a:rPr lang="en-US" baseline="0" dirty="0"/>
              <a:t>/01/can-eye-contact-make-you-fall-in-love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99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/>
              <a:t>What would your pictures be?</a:t>
            </a:r>
          </a:p>
          <a:p>
            <a:pPr marL="0" indent="0">
              <a:buFontTx/>
              <a:buNone/>
            </a:pPr>
            <a:endParaRPr lang="en-US" baseline="0" dirty="0"/>
          </a:p>
          <a:p>
            <a:pPr marL="0" indent="0">
              <a:buFontTx/>
              <a:buNone/>
            </a:pP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Photo </a:t>
            </a:r>
            <a:r>
              <a:rPr lang="en-US" baseline="0" dirty="0" err="1"/>
              <a:t>credit:http</a:t>
            </a:r>
            <a:r>
              <a:rPr lang="en-US" baseline="0" dirty="0"/>
              <a:t>://</a:t>
            </a:r>
            <a:r>
              <a:rPr lang="en-US" baseline="0" dirty="0" err="1"/>
              <a:t>propakistani.pk</a:t>
            </a:r>
            <a:r>
              <a:rPr lang="en-US" baseline="0" dirty="0"/>
              <a:t>/2012/07/26/how-to-check-if-your-cell-phone-pictures-are-being-monitored/</a:t>
            </a:r>
          </a:p>
          <a:p>
            <a:pPr marL="0" indent="0">
              <a:buFontTx/>
              <a:buNone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307BB-5C6E-554F-B59A-14385FC04DE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119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Short video of roller coaster drop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643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Fight or flight (freeze) response ..   No pain yet.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278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Adrenalin about 2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590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Gazelle and lion.  Gazelle gets bit – pain killer</a:t>
            </a:r>
            <a:r>
              <a:rPr lang="en-US" baseline="0" dirty="0"/>
              <a:t> – let’s run away injured.  If can’t get away, less pain in death.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617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2CEDBF-9727-DE4F-8355-6D8B6F8D4BC7}" type="slidenum">
              <a:rPr lang="en-US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11264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6C3E11-46F5-244D-B6F7-FEA53D30BF21}" type="slidenum">
              <a:rPr lang="en-US">
                <a:latin typeface="Geneva" charset="0"/>
              </a:rPr>
              <a:pPr/>
              <a:t>69</a:t>
            </a:fld>
            <a:endParaRPr lang="en-US" dirty="0">
              <a:latin typeface="Geneva" charset="0"/>
            </a:endParaRPr>
          </a:p>
        </p:txBody>
      </p:sp>
      <p:sp>
        <p:nvSpPr>
          <p:cNvPr id="29184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184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1800" dirty="0">
                <a:latin typeface="Geneva" charset="0"/>
                <a:ea typeface="ＭＳ Ｐゴシック" charset="-128"/>
                <a:cs typeface="ＭＳ Ｐゴシック" charset="-128"/>
              </a:rPr>
              <a:t>Laugh for no reason  Dr. Madan KaTAria</a:t>
            </a:r>
          </a:p>
          <a:p>
            <a:pPr eaLnBrk="1" hangingPunct="1"/>
            <a:endParaRPr lang="en-US" sz="1800" dirty="0">
              <a:latin typeface="Geneva" charset="0"/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800" dirty="0">
                <a:latin typeface="Geneva" charset="0"/>
                <a:ea typeface="ＭＳ Ｐゴシック" charset="-128"/>
                <a:cs typeface="ＭＳ Ｐゴシック" charset="-128"/>
              </a:rPr>
              <a:t>Laughter PLUS Yoga. </a:t>
            </a:r>
          </a:p>
          <a:p>
            <a:pPr eaLnBrk="1" hangingPunct="1"/>
            <a:r>
              <a:rPr lang="en-US" sz="1800" dirty="0">
                <a:latin typeface="Geneva" charset="0"/>
                <a:ea typeface="ＭＳ Ｐゴシック" charset="-128"/>
                <a:cs typeface="ＭＳ Ｐゴシック" charset="-128"/>
              </a:rPr>
              <a:t>Breathing: Normal 300-500 milliliters of air</a:t>
            </a:r>
          </a:p>
          <a:p>
            <a:pPr eaLnBrk="1" hangingPunct="1"/>
            <a:r>
              <a:rPr lang="en-US" sz="1800" dirty="0">
                <a:latin typeface="Geneva" charset="0"/>
                <a:ea typeface="ＭＳ Ｐゴシック" charset="-128"/>
                <a:cs typeface="ＭＳ Ｐゴシック" charset="-128"/>
              </a:rPr>
              <a:t>2500 ML of residual air.  Laughter forces it out.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9DB3ECF-9D4F-CE46-934F-338A67FD2F9E}" type="slidenum">
              <a:rPr lang="en-US"/>
              <a:pPr/>
              <a:t>70</a:t>
            </a:fld>
            <a:endParaRPr lang="en-US" dirty="0"/>
          </a:p>
        </p:txBody>
      </p:sp>
      <p:sp>
        <p:nvSpPr>
          <p:cNvPr id="293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3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4C7CE0-82DD-9748-A4C8-D4C5DBE71C62}" type="slidenum">
              <a:rPr lang="en-US"/>
              <a:pPr/>
              <a:t>71</a:t>
            </a:fld>
            <a:endParaRPr lang="en-US" dirty="0"/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1, eye contact --  Laughter is contagious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2. Clap – motion – creates emotion   Palm 2 palm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3. Fake it ‘til you make it.   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489AB9-7638-5F4C-AAA3-4A2FF4A826DA}" type="slidenum">
              <a:rPr lang="en-US"/>
              <a:pPr/>
              <a:t>72</a:t>
            </a:fld>
            <a:endParaRPr lang="en-US" dirty="0"/>
          </a:p>
        </p:txBody>
      </p:sp>
      <p:sp>
        <p:nvSpPr>
          <p:cNvPr id="297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228600" indent="-228600" eaLnBrk="1" hangingPunct="1">
              <a:buFontTx/>
              <a:buAutoNum type="arabicPeriod"/>
            </a:pP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this.   Followed by “very good. Very good. Yeah!   (affirmation – self-fulfilling prophesy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Milk shake laugh     3. cell phone laugh    4. Subway (squeeze together)</a:t>
            </a:r>
          </a:p>
          <a:p>
            <a:pPr marL="228600" indent="-228600" eaLnBrk="1" hangingPunct="1"/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(If time) Why are you laughing (clueless).    (pass the laugh (I’m laughing and I have no reason). </a:t>
            </a:r>
          </a:p>
          <a:p>
            <a:pPr marL="228600" indent="-228600" eaLnBrk="1" hangingPunct="1"/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    </a:t>
            </a:r>
          </a:p>
          <a:p>
            <a:pPr marL="228600" indent="-228600" eaLnBrk="1" hangingPunct="1">
              <a:buFontTx/>
              <a:buAutoNum type="arabicPeriod"/>
            </a:pP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D071C0-B71F-784A-AEA7-A5E18CF949C1}" type="slidenum">
              <a:rPr lang="en-US" altLang="ja-JP">
                <a:latin typeface="Geneva" charset="0"/>
              </a:rPr>
              <a:pPr/>
              <a:t>73</a:t>
            </a:fld>
            <a:endParaRPr lang="en-US" altLang="ja-JP" dirty="0">
              <a:latin typeface="Geneva" charset="0"/>
            </a:endParaRPr>
          </a:p>
        </p:txBody>
      </p:sp>
      <p:sp>
        <p:nvSpPr>
          <p:cNvPr id="257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 dirty="0">
                <a:latin typeface="Geneva" charset="0"/>
                <a:ea typeface="ＭＳ Ｐゴシック" charset="-128"/>
                <a:cs typeface="ＭＳ Ｐゴシック" charset="-128"/>
              </a:rPr>
              <a:t>https://</a:t>
            </a:r>
            <a:r>
              <a:rPr kumimoji="0" lang="en-US" altLang="ja-JP" dirty="0" err="1">
                <a:latin typeface="Geneva" charset="0"/>
                <a:ea typeface="ＭＳ Ｐゴシック" charset="-128"/>
                <a:cs typeface="ＭＳ Ｐゴシック" charset="-128"/>
              </a:rPr>
              <a:t>www.youtube.com</a:t>
            </a:r>
            <a:r>
              <a:rPr kumimoji="0" lang="en-US" altLang="ja-JP" dirty="0">
                <a:latin typeface="Geneva" charset="0"/>
                <a:ea typeface="ＭＳ Ｐゴシック" charset="-128"/>
                <a:cs typeface="ＭＳ Ｐゴシック" charset="-128"/>
              </a:rPr>
              <a:t>/</a:t>
            </a:r>
            <a:r>
              <a:rPr kumimoji="0" lang="en-US" altLang="ja-JP" dirty="0" err="1">
                <a:latin typeface="Geneva" charset="0"/>
                <a:ea typeface="ＭＳ Ｐゴシック" charset="-128"/>
                <a:cs typeface="ＭＳ Ｐゴシック" charset="-128"/>
              </a:rPr>
              <a:t>watch?v</a:t>
            </a:r>
            <a:r>
              <a:rPr kumimoji="0" lang="en-US" altLang="ja-JP" dirty="0">
                <a:latin typeface="Geneva" charset="0"/>
                <a:ea typeface="ＭＳ Ｐゴシック" charset="-128"/>
                <a:cs typeface="ＭＳ Ｐゴシック" charset="-128"/>
              </a:rPr>
              <a:t>=</a:t>
            </a:r>
            <a:r>
              <a:rPr kumimoji="0" lang="en-US" altLang="ja-JP" dirty="0" err="1">
                <a:latin typeface="Geneva" charset="0"/>
                <a:ea typeface="ＭＳ Ｐゴシック" charset="-128"/>
                <a:cs typeface="ＭＳ Ｐゴシック" charset="-128"/>
              </a:rPr>
              <a:t>jknMEqLnepI</a:t>
            </a:r>
            <a:endParaRPr kumimoji="0" lang="ja-JP" altLang="en-US">
              <a:latin typeface="Geneva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Active – Constructive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responses – They help the partner mentally recreate the emotion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-- good psychologically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-- good conversation strategy</a:t>
            </a: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634422-731B-3447-8DCF-9AEC4A71F882}" type="slidenum">
              <a:rPr lang="en-US" altLang="ja-JP" sz="1200"/>
              <a:pPr eaLnBrk="1" hangingPunct="1"/>
              <a:t>15</a:t>
            </a:fld>
            <a:endParaRPr lang="en-US" altLang="ja-JP" sz="1200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3913CF-C6A9-3148-B40F-8B3E4374DA09}" type="slidenum">
              <a:rPr lang="en-US" smtClean="0">
                <a:latin typeface="Geneva" charset="0"/>
              </a:rPr>
              <a:pPr/>
              <a:t>74</a:t>
            </a:fld>
            <a:endParaRPr lang="en-US" dirty="0">
              <a:latin typeface="Geneva" charset="0"/>
            </a:endParaRPr>
          </a:p>
        </p:txBody>
      </p:sp>
      <p:sp>
        <p:nvSpPr>
          <p:cNvPr id="30208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208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Geneva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56C9E3-01CF-804A-981D-4760EB4332A3}" type="slidenum">
              <a:rPr lang="en-US" altLang="ja-JP" sz="1200"/>
              <a:pPr/>
              <a:t>76</a:t>
            </a:fld>
            <a:endParaRPr lang="en-US" altLang="ja-JP" sz="1200" dirty="0"/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0FBDA5E-3EDE-F345-A182-73231CA8DD63}" type="slidenum">
              <a:rPr lang="en-US" altLang="ja-JP" sz="1200">
                <a:latin typeface="Palatino" charset="0"/>
              </a:rPr>
              <a:pPr algn="r" eaLnBrk="1" hangingPunct="1"/>
              <a:t>76</a:t>
            </a:fld>
            <a:endParaRPr lang="en-US" altLang="ja-JP" sz="1200" dirty="0">
              <a:latin typeface="Palatino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/>
          <a:lstStyle/>
          <a:p>
            <a:pPr eaLnBrk="1" hangingPunct="1"/>
            <a:r>
              <a:rPr kumimoji="0" lang="en-US" altLang="ja-JP" dirty="0">
                <a:latin typeface="Arial" charset="0"/>
                <a:ea typeface="ＭＳ Ｐゴシック" charset="0"/>
                <a:cs typeface="ＭＳ Ｐゴシック" charset="0"/>
              </a:rPr>
              <a:t>Check McGurk, Willingham, drumpad</a:t>
            </a:r>
          </a:p>
          <a:p>
            <a:pPr eaLnBrk="1" hangingPunct="1"/>
            <a:r>
              <a:rPr kumimoji="0" lang="en-US" altLang="ja-JP" dirty="0">
                <a:latin typeface="Arial" charset="0"/>
                <a:ea typeface="ＭＳ Ｐゴシック" charset="0"/>
                <a:cs typeface="ＭＳ Ｐゴシック" charset="0"/>
              </a:rPr>
              <a:t>Set Active Teach</a:t>
            </a:r>
          </a:p>
          <a:p>
            <a:pPr eaLnBrk="1" hangingPunct="1"/>
            <a:r>
              <a:rPr kumimoji="0" lang="en-US" altLang="ja-JP" dirty="0">
                <a:latin typeface="Arial" charset="0"/>
                <a:ea typeface="ＭＳ Ｐゴシック" charset="0"/>
                <a:cs typeface="ＭＳ Ｐゴシック" charset="0"/>
              </a:rPr>
              <a:t>Delighted/excited.</a:t>
            </a:r>
          </a:p>
          <a:p>
            <a:pPr eaLnBrk="1" hangingPunct="1"/>
            <a:endParaRPr kumimoji="0" lang="en-US" altLang="ja-JP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kumimoji="0" lang="en-US" altLang="ja-JP" dirty="0">
                <a:latin typeface="Arial" charset="0"/>
                <a:ea typeface="ＭＳ Ｐゴシック" charset="0"/>
                <a:cs typeface="ＭＳ Ｐゴシック" charset="0"/>
              </a:rPr>
              <a:t>Who are you?</a:t>
            </a:r>
          </a:p>
          <a:p>
            <a:pPr eaLnBrk="1" hangingPunct="1"/>
            <a:endParaRPr kumimoji="0" lang="en-US" altLang="ja-JP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kumimoji="0" lang="en-US" altLang="ja-JP" dirty="0">
                <a:latin typeface="Arial" charset="0"/>
                <a:ea typeface="ＭＳ Ｐゴシック" charset="0"/>
                <a:cs typeface="ＭＳ Ｐゴシック" charset="0"/>
              </a:rPr>
              <a:t>Every bit of info we take in we do so through the senses.</a:t>
            </a:r>
          </a:p>
          <a:p>
            <a:pPr eaLnBrk="1" hangingPunct="1"/>
            <a:endParaRPr kumimoji="0" lang="ja-JP" alt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2CEDBF-9727-DE4F-8355-6D8B6F8D4BC7}" type="slidenum">
              <a:rPr lang="en-US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11264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Fight/fright/ freeze</a:t>
            </a:r>
            <a:r>
              <a:rPr lang="en-US" baseline="0" dirty="0"/>
              <a:t> response. </a:t>
            </a:r>
          </a:p>
          <a:p>
            <a:r>
              <a:rPr lang="en-US" baseline="0" dirty="0"/>
              <a:t>Point.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301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Yamanouchi, Nagano-ken</a:t>
            </a:r>
            <a:r>
              <a:rPr lang="en-US" baseline="0" dirty="0"/>
              <a:t>   </a:t>
            </a:r>
          </a:p>
          <a:p>
            <a:r>
              <a:rPr lang="en-US" baseline="0" dirty="0"/>
              <a:t>Japan News, April 4, 2018  p.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88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Hiryo</a:t>
            </a:r>
            <a:endParaRPr lang="en-US" dirty="0"/>
          </a:p>
          <a:p>
            <a:r>
              <a:rPr lang="en-US" dirty="0"/>
              <a:t>Protein</a:t>
            </a:r>
            <a:r>
              <a:rPr lang="en-US" baseline="0" dirty="0"/>
              <a:t> – biological link between thought, emotion and movement. </a:t>
            </a:r>
          </a:p>
          <a:p>
            <a:r>
              <a:rPr lang="en-US" baseline="0" dirty="0"/>
              <a:t>Increases voltage in brain. </a:t>
            </a:r>
          </a:p>
          <a:p>
            <a:r>
              <a:rPr lang="en-US" baseline="0" dirty="0"/>
              <a:t>Brain Derived Neurotrophic Function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3683DC-1BFF-FB4B-B8B4-4EE4F41C5054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9387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Spark.  John Ratey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3683DC-1BFF-FB4B-B8B4-4EE4F41C5054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1321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High impact running improves learning   B. Winter, et al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Neurobiology of Learning and Memory 87 (2007) 597–609 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www.elsevier.com/locate/ynlme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Bernward Winter a,¤,1, Caterina Breitenstein a,b,1, Frank C. Mooren c, Klaus Voelker d, Manfred Fobker e, Anja Lechtermann d, Karsten Krueger c, Albert Fromme d, Catharina Korsukewitz a, Agnes Floel a, Stefan Knecht 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2007 German study, cited in: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http://time.com/12086/how-to-make-your-kids-smarter-10-steps-backed-by-science/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8343EE-7CAB-5F43-AC15-1A8418DAA45E}" type="slidenum">
              <a:rPr lang="en-US" sz="1200"/>
              <a:pPr/>
              <a:t>84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11:41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298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3-4</a:t>
            </a:r>
            <a:r>
              <a:rPr lang="en-US" baseline="0" dirty="0"/>
              <a:t> times a week.  30 min.  Includes aerobic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76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Active – Constructive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responses – They help the partner mentally recreate the emotion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-- good psychologically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-- good conversation strategy</a:t>
            </a: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634422-731B-3447-8DCF-9AEC4A71F882}" type="slidenum">
              <a:rPr lang="en-US" altLang="ja-JP" sz="1200"/>
              <a:pPr eaLnBrk="1" hangingPunct="1"/>
              <a:t>16</a:t>
            </a:fld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4218275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Active – Constructive</a:t>
            </a:r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responses – They help the partner mentally recreate the emotion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-- good psychologically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-- good conversation strategy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Promotion -  Active constructive – Wow.  Tell me all about it.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Passive constructive – That’s nice.  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Passive destructive – That’s nice.  What’s for dinner.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Active destructive – Oh great.  Now you’re going to be even busier. </a:t>
            </a: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634422-731B-3447-8DCF-9AEC4A71F882}" type="slidenum">
              <a:rPr lang="en-US" altLang="ja-JP" sz="1200"/>
              <a:pPr eaLnBrk="1" hangingPunct="1"/>
              <a:t>17</a:t>
            </a:fld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3667243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http://biology4alevel.blogspot.jp/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884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http://biology4alevel.blogspot.jp/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17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Pleasure – cocaine – more dopamine than real life. That’s why</a:t>
            </a:r>
            <a:r>
              <a:rPr lang="en-US" baseline="0" dirty="0"/>
              <a:t> so addictive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92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A8A-B97C-8946-9A85-E790AA24006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DC5B-69A2-B840-99CC-24685AC48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57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A8A-B97C-8946-9A85-E790AA24006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DC5B-69A2-B840-99CC-24685AC48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9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A8A-B97C-8946-9A85-E790AA24006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DC5B-69A2-B840-99CC-24685AC48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96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51816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1E6C6-1AD2-D24E-8EAA-DE7B931661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5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A8A-B97C-8946-9A85-E790AA24006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DC5B-69A2-B840-99CC-24685AC48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7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A8A-B97C-8946-9A85-E790AA24006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DC5B-69A2-B840-99CC-24685AC48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9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A8A-B97C-8946-9A85-E790AA24006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DC5B-69A2-B840-99CC-24685AC48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0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A8A-B97C-8946-9A85-E790AA24006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DC5B-69A2-B840-99CC-24685AC48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A8A-B97C-8946-9A85-E790AA24006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DC5B-69A2-B840-99CC-24685AC48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2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A8A-B97C-8946-9A85-E790AA24006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DC5B-69A2-B840-99CC-24685AC48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9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A8A-B97C-8946-9A85-E790AA24006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DC5B-69A2-B840-99CC-24685AC48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3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EA8A-B97C-8946-9A85-E790AA24006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BDC5B-69A2-B840-99CC-24685AC48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50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2EA8A-B97C-8946-9A85-E790AA24006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BDC5B-69A2-B840-99CC-24685AC48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7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rchelgesen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Lu2CFDBJk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knMEqLnepI&amp;t=7s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depts.washington.edu/adrcweb/BuchnerPresentation061307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HY0FxzoKZE&amp;t=2s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8" y="0"/>
            <a:ext cx="454602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8819" y="1490770"/>
            <a:ext cx="323518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US" sz="3600" b="1" dirty="0">
              <a:latin typeface="Gill Sans"/>
              <a:cs typeface="Gill Sans"/>
            </a:endParaRPr>
          </a:p>
          <a:p>
            <a:pPr algn="r"/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to your </a:t>
            </a:r>
          </a:p>
          <a:p>
            <a:pPr algn="r"/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brain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60367" y="627196"/>
            <a:ext cx="3499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Welcome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61578" y="3861242"/>
            <a:ext cx="439737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© 2020 Marc Helgesen</a:t>
            </a:r>
          </a:p>
          <a:p>
            <a:r>
              <a:rPr lang="en-US" dirty="0">
                <a:hlinkClick r:id="rId3"/>
              </a:rPr>
              <a:t>marchelgesen@gmail.com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May be used with students. </a:t>
            </a:r>
          </a:p>
          <a:p>
            <a:r>
              <a:rPr lang="en-US" dirty="0"/>
              <a:t>Small portions may be use in non-commercial teacher development sessions with attribution. </a:t>
            </a:r>
          </a:p>
          <a:p>
            <a:endParaRPr lang="en-US" dirty="0"/>
          </a:p>
          <a:p>
            <a:r>
              <a:rPr lang="en-US" dirty="0"/>
              <a:t>Most photos © </a:t>
            </a:r>
            <a:r>
              <a:rPr lang="en-US" dirty="0" err="1"/>
              <a:t>clipart.com</a:t>
            </a:r>
            <a:r>
              <a:rPr lang="en-US" dirty="0"/>
              <a:t>. Used under license </a:t>
            </a:r>
          </a:p>
        </p:txBody>
      </p:sp>
    </p:spTree>
    <p:extLst>
      <p:ext uri="{BB962C8B-B14F-4D97-AF65-F5344CB8AC3E}">
        <p14:creationId xmlns:p14="http://schemas.microsoft.com/office/powerpoint/2010/main" val="4183997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394895" cy="6738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Loretta-Breun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55" y="1174085"/>
            <a:ext cx="2425836" cy="30322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3068" y="4223775"/>
            <a:ext cx="501311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atin typeface="Gill Sans"/>
                <a:cs typeface="Gill Sans"/>
              </a:rPr>
              <a:t>Inner Mammal Institute</a:t>
            </a:r>
          </a:p>
          <a:p>
            <a:pPr algn="r"/>
            <a:r>
              <a:rPr lang="en-US" sz="4000" dirty="0">
                <a:latin typeface="Gill Sans"/>
                <a:cs typeface="Gill Sans"/>
              </a:rPr>
              <a:t>Prof. Emerita</a:t>
            </a:r>
          </a:p>
          <a:p>
            <a:pPr algn="r"/>
            <a:r>
              <a:rPr lang="en-US" sz="4000" dirty="0">
                <a:latin typeface="Gill Sans"/>
                <a:cs typeface="Gill Sans"/>
              </a:rPr>
              <a:t>California State Uni. </a:t>
            </a:r>
          </a:p>
          <a:p>
            <a:pPr algn="r"/>
            <a:r>
              <a:rPr lang="en-US" sz="4000" dirty="0">
                <a:latin typeface="Gill Sans"/>
                <a:cs typeface="Gill Sans"/>
              </a:rPr>
              <a:t>– East Bay</a:t>
            </a:r>
          </a:p>
        </p:txBody>
      </p:sp>
    </p:spTree>
    <p:extLst>
      <p:ext uri="{BB962C8B-B14F-4D97-AF65-F5344CB8AC3E}">
        <p14:creationId xmlns:p14="http://schemas.microsoft.com/office/powerpoint/2010/main" val="262030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2547" y="846759"/>
            <a:ext cx="5459758" cy="2452675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7362" y="861361"/>
            <a:ext cx="54597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atin typeface="Gill Sans"/>
                <a:cs typeface="Gill Sans"/>
              </a:rPr>
              <a:t>“…everything really </a:t>
            </a:r>
          </a:p>
          <a:p>
            <a:pPr algn="r"/>
            <a:r>
              <a:rPr lang="en-US" sz="4000" b="1" dirty="0">
                <a:latin typeface="Gill Sans"/>
                <a:cs typeface="Gill Sans"/>
              </a:rPr>
              <a:t>influences</a:t>
            </a:r>
          </a:p>
          <a:p>
            <a:pPr algn="r"/>
            <a:r>
              <a:rPr lang="en-US" sz="4000" b="1">
                <a:latin typeface="Gill Sans"/>
                <a:cs typeface="Gill Sans"/>
              </a:rPr>
              <a:t>everything else…” </a:t>
            </a:r>
            <a:endParaRPr lang="en-US" sz="4000" b="1" dirty="0">
              <a:latin typeface="Gill Sans"/>
              <a:cs typeface="Gill Sans"/>
            </a:endParaRPr>
          </a:p>
          <a:p>
            <a:pPr algn="r"/>
            <a:r>
              <a:rPr lang="en-US" b="1" dirty="0">
                <a:latin typeface="Gill Sans"/>
                <a:cs typeface="Gill Sans"/>
              </a:rPr>
              <a:t>		- Tracey </a:t>
            </a:r>
            <a:r>
              <a:rPr lang="en-US" b="1" dirty="0" err="1">
                <a:latin typeface="Gill Sans"/>
                <a:cs typeface="Gill Sans"/>
              </a:rPr>
              <a:t>Tokuhama</a:t>
            </a:r>
            <a:r>
              <a:rPr lang="en-US" b="1" dirty="0">
                <a:latin typeface="Gill Sans"/>
                <a:cs typeface="Gill Sans"/>
              </a:rPr>
              <a:t>-Espinosa</a:t>
            </a:r>
          </a:p>
        </p:txBody>
      </p:sp>
    </p:spTree>
    <p:extLst>
      <p:ext uri="{BB962C8B-B14F-4D97-AF65-F5344CB8AC3E}">
        <p14:creationId xmlns:p14="http://schemas.microsoft.com/office/powerpoint/2010/main" val="4132701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8" y="-33337"/>
            <a:ext cx="9131311" cy="10497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1" y="4353986"/>
            <a:ext cx="6379639" cy="30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5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64082" y="1931086"/>
            <a:ext cx="703740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931086"/>
            <a:ext cx="91440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63864" y="5422912"/>
            <a:ext cx="1851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408900" cy="68580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75024" y="274637"/>
            <a:ext cx="3898439" cy="2503621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98667" y="115099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5 pictures: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Good things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  <a:t>in Marc’s life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j-ea"/>
                <a:cs typeface="Gill Sans MT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/>
              <a:ea typeface="+mj-ea"/>
              <a:cs typeface="Gill Sans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6523" y="492353"/>
            <a:ext cx="75369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halkduster"/>
                <a:cs typeface="Chalkduster"/>
              </a:rPr>
              <a:t>X</a:t>
            </a:r>
            <a:r>
              <a:rPr lang="en-US" sz="4400" baseline="100000" dirty="0">
                <a:latin typeface="Chalkduster"/>
                <a:cs typeface="Chalkduster"/>
              </a:rPr>
              <a:t>1 </a:t>
            </a:r>
            <a:r>
              <a:rPr lang="en-US" sz="2800" baseline="100000" dirty="0"/>
              <a:t>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5143" y="528638"/>
            <a:ext cx="5263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halkduster"/>
                <a:cs typeface="Chalkduster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0182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284" b="13284"/>
          <a:stretch>
            <a:fillRect/>
          </a:stretch>
        </p:blipFill>
        <p:spPr>
          <a:xfrm>
            <a:off x="-1923460" y="-278156"/>
            <a:ext cx="12241974" cy="7302570"/>
          </a:xfrm>
        </p:spPr>
      </p:pic>
      <p:sp>
        <p:nvSpPr>
          <p:cNvPr id="5" name="Rounded Rectangle 4"/>
          <p:cNvSpPr/>
          <p:nvPr/>
        </p:nvSpPr>
        <p:spPr>
          <a:xfrm>
            <a:off x="762437" y="896500"/>
            <a:ext cx="2285564" cy="104227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1267" y="896500"/>
            <a:ext cx="390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BBQ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83662"/>
            <a:ext cx="3838575" cy="24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0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6649062" y="3512785"/>
            <a:ext cx="1116012" cy="16367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ja-JP" altLang="en-US" sz="6000" dirty="0">
                <a:latin typeface="Baby Blocks" charset="0"/>
                <a:ea typeface="ＭＳ Ｐゴシック" charset="0"/>
                <a:cs typeface="Baby Blocks" charset="0"/>
              </a:rPr>
              <a:t>’</a:t>
            </a:r>
            <a:endParaRPr lang="en-US" sz="6000" dirty="0">
              <a:latin typeface="Baby Blocks" charset="0"/>
              <a:ea typeface="ＭＳ Ｐゴシック" charset="0"/>
              <a:cs typeface="Baby Blocks" charset="0"/>
            </a:endParaRPr>
          </a:p>
        </p:txBody>
      </p:sp>
      <p:pic>
        <p:nvPicPr>
          <p:cNvPr id="10035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257"/>
            <a:ext cx="2227263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8" y="331794"/>
            <a:ext cx="2205037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2694976"/>
            <a:ext cx="26479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3789986"/>
            <a:ext cx="1395412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30" y="5509851"/>
            <a:ext cx="8994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800000"/>
                </a:solidFill>
                <a:latin typeface="Gill Sans"/>
                <a:cs typeface="Gill Sans"/>
              </a:rPr>
              <a:t>Discourse strategy</a:t>
            </a:r>
          </a:p>
          <a:p>
            <a:r>
              <a:rPr lang="en-US" sz="4400" b="1" dirty="0">
                <a:solidFill>
                  <a:srgbClr val="800000"/>
                </a:solidFill>
                <a:latin typeface="Gill Sans"/>
                <a:cs typeface="Gill Sans"/>
              </a:rPr>
              <a:t>    </a:t>
            </a:r>
            <a:r>
              <a:rPr lang="en-US" sz="4400" b="1" dirty="0">
                <a:latin typeface="Gill Sans"/>
                <a:cs typeface="Gill Sans"/>
              </a:rPr>
              <a:t>Keep the conversation going</a:t>
            </a:r>
          </a:p>
        </p:txBody>
      </p:sp>
    </p:spTree>
    <p:extLst>
      <p:ext uri="{BB962C8B-B14F-4D97-AF65-F5344CB8AC3E}">
        <p14:creationId xmlns:p14="http://schemas.microsoft.com/office/powerpoint/2010/main" val="379885812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6129797" y="3512787"/>
            <a:ext cx="837009" cy="16367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ja-JP" altLang="en-US" sz="6000" dirty="0">
                <a:latin typeface="Baby Blocks" charset="0"/>
                <a:ea typeface="ＭＳ Ｐゴシック" charset="0"/>
                <a:cs typeface="Baby Blocks" charset="0"/>
              </a:rPr>
              <a:t>’</a:t>
            </a:r>
            <a:endParaRPr lang="en-US" sz="6000" dirty="0">
              <a:latin typeface="Baby Blocks" charset="0"/>
              <a:ea typeface="ＭＳ Ｐゴシック" charset="0"/>
              <a:cs typeface="Baby Block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509851"/>
            <a:ext cx="68140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800000"/>
                </a:solidFill>
                <a:latin typeface="Gill Sans"/>
                <a:cs typeface="Gill Sans"/>
              </a:rPr>
              <a:t>Positive psychology: </a:t>
            </a:r>
          </a:p>
          <a:p>
            <a:r>
              <a:rPr lang="en-US" sz="4400" b="1" dirty="0">
                <a:latin typeface="Gill Sans"/>
                <a:cs typeface="Gill Sans"/>
              </a:rPr>
              <a:t>Active Constructive Response 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79" y="259259"/>
            <a:ext cx="2262069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929" y="331794"/>
            <a:ext cx="2023429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45" y="2694976"/>
            <a:ext cx="261776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72" y="3789986"/>
            <a:ext cx="1306639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8811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4948548" y="229090"/>
            <a:ext cx="837009" cy="16367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ja-JP" altLang="en-US" sz="6000" dirty="0">
                <a:latin typeface="Baby Blocks" charset="0"/>
                <a:ea typeface="ＭＳ Ｐゴシック" charset="0"/>
                <a:cs typeface="Baby Blocks" charset="0"/>
              </a:rPr>
              <a:t>’</a:t>
            </a:r>
            <a:endParaRPr lang="en-US" sz="6000" dirty="0">
              <a:latin typeface="Baby Blocks" charset="0"/>
              <a:ea typeface="ＭＳ Ｐゴシック" charset="0"/>
              <a:cs typeface="Baby Blocks" charset="0"/>
            </a:endParaRPr>
          </a:p>
        </p:txBody>
      </p:sp>
      <p:pic>
        <p:nvPicPr>
          <p:cNvPr id="10035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7" y="286618"/>
            <a:ext cx="1126034" cy="103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7984" y="359154"/>
            <a:ext cx="1106547" cy="96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610" y="229088"/>
            <a:ext cx="1146940" cy="109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025" y="554988"/>
            <a:ext cx="938827" cy="80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356" y="2225507"/>
            <a:ext cx="327525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Gill Sans"/>
                <a:cs typeface="Gill Sans"/>
              </a:rPr>
              <a:t>Active </a:t>
            </a:r>
          </a:p>
          <a:p>
            <a:r>
              <a:rPr lang="en-US" sz="3600" b="1" dirty="0">
                <a:solidFill>
                  <a:srgbClr val="800000"/>
                </a:solidFill>
                <a:latin typeface="Gill Sans"/>
                <a:cs typeface="Gill Sans"/>
              </a:rPr>
              <a:t>Constructive</a:t>
            </a:r>
            <a:r>
              <a:rPr lang="en-US" sz="3600" b="1" dirty="0">
                <a:latin typeface="Gill Sans"/>
                <a:cs typeface="Gill Sans"/>
              </a:rPr>
              <a:t> </a:t>
            </a:r>
          </a:p>
          <a:p>
            <a:r>
              <a:rPr lang="en-US" sz="3600" b="1" dirty="0">
                <a:latin typeface="Chalkduster"/>
                <a:cs typeface="Chalkduster"/>
              </a:rPr>
              <a:t>Wow. Great. </a:t>
            </a:r>
          </a:p>
          <a:p>
            <a:r>
              <a:rPr lang="en-US" sz="3600" b="1" dirty="0">
                <a:latin typeface="Chalkduster"/>
                <a:cs typeface="Chalkduster"/>
              </a:rPr>
              <a:t>Tell me all </a:t>
            </a:r>
          </a:p>
          <a:p>
            <a:r>
              <a:rPr lang="en-US" sz="3600" b="1" dirty="0">
                <a:latin typeface="Chalkduster"/>
                <a:cs typeface="Chalkduster"/>
              </a:rPr>
              <a:t>about it.</a:t>
            </a:r>
            <a:endParaRPr lang="en-US" sz="3600" b="1" dirty="0"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609" y="1511860"/>
            <a:ext cx="9068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ill Sans"/>
                <a:cs typeface="Gill Sans"/>
              </a:rPr>
              <a:t>Your partner got a job promotion.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25737" y="2203047"/>
            <a:ext cx="32752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Gill Sans"/>
                <a:cs typeface="Gill Sans"/>
              </a:rPr>
              <a:t>Passive </a:t>
            </a:r>
          </a:p>
          <a:p>
            <a:r>
              <a:rPr lang="en-US" sz="3600" b="1" dirty="0">
                <a:solidFill>
                  <a:srgbClr val="800000"/>
                </a:solidFill>
                <a:latin typeface="Gill Sans"/>
                <a:cs typeface="Gill Sans"/>
              </a:rPr>
              <a:t>Constructive</a:t>
            </a:r>
            <a:r>
              <a:rPr lang="en-US" sz="3600" b="1" dirty="0">
                <a:latin typeface="Gill Sans"/>
                <a:cs typeface="Gill Sans"/>
              </a:rPr>
              <a:t> </a:t>
            </a:r>
          </a:p>
          <a:p>
            <a:r>
              <a:rPr lang="en-US" sz="3600" b="1" dirty="0">
                <a:latin typeface="Chalkduster"/>
                <a:cs typeface="Chalkduster"/>
              </a:rPr>
              <a:t>Wow. Great. </a:t>
            </a:r>
          </a:p>
          <a:p>
            <a:r>
              <a:rPr lang="en-US" sz="3600" b="1" dirty="0">
                <a:latin typeface="Chalkduster"/>
                <a:cs typeface="Chalkduster"/>
              </a:rPr>
              <a:t>That’s nice.</a:t>
            </a:r>
            <a:endParaRPr lang="en-US" sz="3600" b="1" dirty="0"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7111" y="4792578"/>
            <a:ext cx="498085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Gill Sans"/>
                <a:cs typeface="Gill Sans"/>
              </a:rPr>
              <a:t>Passive Destructive</a:t>
            </a:r>
            <a:r>
              <a:rPr lang="en-US" sz="3600" b="1" dirty="0">
                <a:latin typeface="Gill Sans"/>
                <a:cs typeface="Gill Sans"/>
              </a:rPr>
              <a:t> </a:t>
            </a:r>
          </a:p>
          <a:p>
            <a:r>
              <a:rPr lang="en-US" sz="3600" b="1" dirty="0">
                <a:latin typeface="Chalkduster"/>
                <a:cs typeface="Chalkduster"/>
              </a:rPr>
              <a:t>That’s nice.  </a:t>
            </a:r>
          </a:p>
          <a:p>
            <a:r>
              <a:rPr lang="en-US" sz="3600" b="1" dirty="0">
                <a:latin typeface="Chalkduster"/>
                <a:cs typeface="Chalkduster"/>
              </a:rPr>
              <a:t>What’s for dinner?</a:t>
            </a:r>
            <a:endParaRPr lang="en-US" sz="3600" b="1" dirty="0"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5738" y="4517584"/>
            <a:ext cx="46474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Gill Sans"/>
                <a:cs typeface="Gill Sans"/>
              </a:rPr>
              <a:t>Active Destructive</a:t>
            </a:r>
            <a:r>
              <a:rPr lang="en-US" sz="3600" b="1" dirty="0">
                <a:latin typeface="Gill Sans"/>
                <a:cs typeface="Gill Sans"/>
              </a:rPr>
              <a:t> </a:t>
            </a:r>
          </a:p>
          <a:p>
            <a:r>
              <a:rPr lang="en-US" sz="3600" b="1" dirty="0">
                <a:latin typeface="Chalkduster"/>
                <a:cs typeface="Chalkduster"/>
              </a:rPr>
              <a:t>Oh. Now you are </a:t>
            </a:r>
          </a:p>
          <a:p>
            <a:r>
              <a:rPr lang="en-US" sz="3600" b="1" dirty="0">
                <a:latin typeface="Chalkduster"/>
                <a:cs typeface="Chalkduster"/>
              </a:rPr>
              <a:t>going to be even </a:t>
            </a:r>
          </a:p>
          <a:p>
            <a:r>
              <a:rPr lang="en-US" sz="3600" b="1" dirty="0">
                <a:latin typeface="Chalkduster"/>
                <a:cs typeface="Chalkduster"/>
              </a:rPr>
              <a:t>busier than now.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40356" y="2331175"/>
            <a:ext cx="3275256" cy="11904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40356" y="3327177"/>
            <a:ext cx="3264355" cy="1618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681039" y="2203047"/>
            <a:ext cx="3106444" cy="1276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443234" y="3327177"/>
            <a:ext cx="3457759" cy="11904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11300" y="4956055"/>
            <a:ext cx="4747296" cy="551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84370" y="5448061"/>
            <a:ext cx="3868721" cy="7393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35996" y="4670023"/>
            <a:ext cx="4537168" cy="551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47296" y="5221857"/>
            <a:ext cx="4745433" cy="1513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5961231"/>
            <a:ext cx="4747296" cy="5602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1405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8" y="-33337"/>
            <a:ext cx="9131311" cy="10497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1" y="4353986"/>
            <a:ext cx="6379639" cy="30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0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6718" y="1047363"/>
            <a:ext cx="753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255" y="66858"/>
            <a:ext cx="8311208" cy="59053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868471" y="5051733"/>
            <a:ext cx="42755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Gill Sans"/>
                <a:cs typeface="Gill Sans"/>
              </a:rPr>
              <a:t>Imagine the picture. </a:t>
            </a:r>
          </a:p>
          <a:p>
            <a:r>
              <a:rPr lang="en-US" sz="4000" dirty="0">
                <a:latin typeface="Gill Sans"/>
                <a:cs typeface="Gill Sans"/>
              </a:rPr>
              <a:t>Describe it </a:t>
            </a:r>
          </a:p>
        </p:txBody>
      </p:sp>
    </p:spTree>
    <p:extLst>
      <p:ext uri="{BB962C8B-B14F-4D97-AF65-F5344CB8AC3E}">
        <p14:creationId xmlns:p14="http://schemas.microsoft.com/office/powerpoint/2010/main" val="21732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8" y="0"/>
            <a:ext cx="454602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32677" y="1490770"/>
            <a:ext cx="33113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US" sz="6000" b="1" dirty="0">
              <a:latin typeface="Gill Sans"/>
              <a:cs typeface="Gill Sans"/>
            </a:endParaRPr>
          </a:p>
          <a:p>
            <a:pPr algn="r"/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to your </a:t>
            </a:r>
          </a:p>
          <a:p>
            <a:pPr algn="r"/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brain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60367" y="627196"/>
            <a:ext cx="3499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Welcome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8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8" y="-33337"/>
            <a:ext cx="9131311" cy="10497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1" y="4353986"/>
            <a:ext cx="6379639" cy="30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5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9144000" cy="6064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3765" y="5184588"/>
            <a:ext cx="3666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Gill Sans"/>
                <a:cs typeface="Gill Sans"/>
              </a:rPr>
              <a:t>dopamine</a:t>
            </a:r>
          </a:p>
        </p:txBody>
      </p:sp>
    </p:spTree>
    <p:extLst>
      <p:ext uri="{BB962C8B-B14F-4D97-AF65-F5344CB8AC3E}">
        <p14:creationId xmlns:p14="http://schemas.microsoft.com/office/powerpoint/2010/main" val="662716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5393765" cy="3577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6665" y="766244"/>
            <a:ext cx="3666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Gill Sans"/>
                <a:cs typeface="Gill Sans"/>
              </a:rPr>
              <a:t>dopamine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02934" y="3773335"/>
            <a:ext cx="407049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memory</a:t>
            </a:r>
          </a:p>
          <a:p>
            <a:pPr algn="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motivation</a:t>
            </a:r>
          </a:p>
          <a:p>
            <a:pPr algn="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focus</a:t>
            </a:r>
            <a:endParaRPr lang="en-US" sz="5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740" y="329114"/>
            <a:ext cx="8441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Gill Sans"/>
                <a:cs typeface="Gill Sans"/>
              </a:rPr>
              <a:t>Emotion </a:t>
            </a:r>
            <a:r>
              <a:rPr lang="en-US" sz="5400" dirty="0">
                <a:solidFill>
                  <a:schemeClr val="bg1"/>
                </a:solidFill>
                <a:latin typeface="Gill Sans"/>
                <a:cs typeface="Gill Sans"/>
              </a:rPr>
              <a:t>triggers dopamine</a:t>
            </a:r>
            <a:endParaRPr lang="en-US" sz="5400" b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0443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09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5498" y="6227428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Image: biology4alevel.blogspot.jp/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549" y="556642"/>
            <a:ext cx="8257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  <a:latin typeface="Gill Sans"/>
                <a:cs typeface="Gill Sans"/>
              </a:rPr>
              <a:t>To make synapse efficient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0469" y="4926175"/>
            <a:ext cx="41250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Gill Sans"/>
                <a:cs typeface="Gill Sans"/>
              </a:rPr>
              <a:t>repetition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490" y="1291712"/>
            <a:ext cx="21339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ill Sans"/>
                <a:cs typeface="Gill Sans"/>
              </a:rPr>
              <a:t>slowly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37522">
            <a:off x="3387879" y="2344080"/>
            <a:ext cx="805244" cy="30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0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09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5498" y="6227428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Image: biology4alevel.blogspot.jp/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549" y="556642"/>
            <a:ext cx="82574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  <a:latin typeface="Gill Sans"/>
                <a:cs typeface="Gill Sans"/>
              </a:rPr>
              <a:t>To make synapse efficient</a:t>
            </a:r>
          </a:p>
          <a:p>
            <a:r>
              <a:rPr lang="en-US" sz="4800" b="1" dirty="0">
                <a:solidFill>
                  <a:schemeClr val="bg1"/>
                </a:solidFill>
                <a:latin typeface="Gill Sans"/>
                <a:cs typeface="Gill Sans"/>
              </a:rPr>
              <a:t>quickly</a:t>
            </a:r>
            <a:endParaRPr lang="en-US" sz="5400" b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0469" y="4926175"/>
            <a:ext cx="34765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Gill Sans"/>
                <a:cs typeface="Gill Sans"/>
              </a:rPr>
              <a:t>emotion</a:t>
            </a:r>
          </a:p>
        </p:txBody>
      </p:sp>
    </p:spTree>
    <p:extLst>
      <p:ext uri="{BB962C8B-B14F-4D97-AF65-F5344CB8AC3E}">
        <p14:creationId xmlns:p14="http://schemas.microsoft.com/office/powerpoint/2010/main" val="195592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701"/>
            <a:ext cx="4782957" cy="3172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6665" y="487924"/>
            <a:ext cx="366676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latin typeface="Gill Sans"/>
                <a:cs typeface="Gill Sans"/>
              </a:rPr>
              <a:t>Other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dopamine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triggers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278" y="3188267"/>
            <a:ext cx="8037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pleasure</a:t>
            </a:r>
          </a:p>
          <a:p>
            <a:pPr algn="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sleep</a:t>
            </a:r>
          </a:p>
          <a:p>
            <a:pPr algn="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exercise</a:t>
            </a:r>
          </a:p>
          <a:p>
            <a:pPr algn="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goal completion</a:t>
            </a:r>
          </a:p>
          <a:p>
            <a:pPr algn="r"/>
            <a:endParaRPr lang="en-US" sz="54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6174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6342" y="452576"/>
            <a:ext cx="4711546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halkduster"/>
                <a:cs typeface="Chalkduster"/>
              </a:rPr>
              <a:t>Today’s goals:</a:t>
            </a:r>
          </a:p>
          <a:p>
            <a:r>
              <a:rPr lang="en-US" sz="4400" dirty="0">
                <a:latin typeface="Chalkduster"/>
                <a:cs typeface="Chalkduster"/>
              </a:rPr>
              <a:t>-</a:t>
            </a:r>
          </a:p>
          <a:p>
            <a:r>
              <a:rPr lang="en-US" sz="4400" dirty="0">
                <a:latin typeface="Chalkduster"/>
                <a:cs typeface="Chalkduster"/>
              </a:rPr>
              <a:t>-</a:t>
            </a:r>
          </a:p>
          <a:p>
            <a:r>
              <a:rPr lang="en-US" sz="4400" dirty="0">
                <a:latin typeface="Chalkduster"/>
                <a:cs typeface="Chalkduster"/>
              </a:rPr>
              <a:t>-</a:t>
            </a:r>
          </a:p>
          <a:p>
            <a:r>
              <a:rPr lang="en-US" sz="4400" dirty="0">
                <a:latin typeface="Chalkduster"/>
                <a:cs typeface="Chalkduster"/>
              </a:rPr>
              <a:t>-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154" y="4562356"/>
            <a:ext cx="27537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ill Sans"/>
                <a:cs typeface="Gill Sans"/>
              </a:rPr>
              <a:t>Celebrate </a:t>
            </a:r>
          </a:p>
          <a:p>
            <a:r>
              <a:rPr lang="en-US" sz="4000" b="1" dirty="0">
                <a:latin typeface="Gill Sans"/>
                <a:cs typeface="Gill Sans"/>
              </a:rPr>
              <a:t>small </a:t>
            </a:r>
          </a:p>
          <a:p>
            <a:r>
              <a:rPr lang="en-US" sz="4000" b="1" dirty="0">
                <a:latin typeface="Gill Sans"/>
                <a:cs typeface="Gill Sans"/>
              </a:rPr>
              <a:t>victories.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844" y="1641533"/>
            <a:ext cx="4307409" cy="521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7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4504"/>
            <a:ext cx="9144000" cy="51862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4911" y="437520"/>
            <a:ext cx="4530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Gill Sans"/>
                <a:cs typeface="Gill Sans"/>
              </a:rPr>
              <a:t>Stress but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7931" y="1354171"/>
            <a:ext cx="50395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small rewards</a:t>
            </a:r>
          </a:p>
        </p:txBody>
      </p:sp>
    </p:spTree>
    <p:extLst>
      <p:ext uri="{BB962C8B-B14F-4D97-AF65-F5344CB8AC3E}">
        <p14:creationId xmlns:p14="http://schemas.microsoft.com/office/powerpoint/2010/main" val="57494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21623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4768" y="1344523"/>
            <a:ext cx="5901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Gill Sans"/>
                <a:cs typeface="Gill Sans"/>
              </a:rPr>
              <a:t>Cliffhangers</a:t>
            </a:r>
          </a:p>
        </p:txBody>
      </p:sp>
    </p:spTree>
    <p:extLst>
      <p:ext uri="{BB962C8B-B14F-4D97-AF65-F5344CB8AC3E}">
        <p14:creationId xmlns:p14="http://schemas.microsoft.com/office/powerpoint/2010/main" val="3833116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8599" y="-749701"/>
            <a:ext cx="12385103" cy="869107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19701" y="178203"/>
            <a:ext cx="6801443" cy="1922781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19701" y="401767"/>
            <a:ext cx="795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ill Sans"/>
                <a:cs typeface="Gill Sans"/>
              </a:rPr>
              <a:t> Please take a minute to </a:t>
            </a:r>
            <a:r>
              <a:rPr lang="en-US" sz="4000" b="1" dirty="0">
                <a:solidFill>
                  <a:srgbClr val="FF0000"/>
                </a:solidFill>
                <a:latin typeface="Gill Sans"/>
                <a:cs typeface="Gill Sans"/>
              </a:rPr>
              <a:t>thank</a:t>
            </a:r>
            <a:r>
              <a:rPr lang="en-US" sz="4000" b="1" dirty="0">
                <a:latin typeface="Gill Sans"/>
                <a:cs typeface="Gill Sans"/>
              </a:rPr>
              <a:t> Pink Shirt interns.</a:t>
            </a:r>
            <a:r>
              <a:rPr lang="en-US" b="1" dirty="0">
                <a:latin typeface="Gill Sans"/>
                <a:cs typeface="Gill Sans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91290" y="1725206"/>
            <a:ext cx="3305850" cy="5571180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62808" y="1725206"/>
            <a:ext cx="2981192" cy="529375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atin typeface="Gill Sans"/>
                <a:cs typeface="Gill Sans"/>
              </a:rPr>
              <a:t>Better yet, </a:t>
            </a:r>
          </a:p>
          <a:p>
            <a:pPr algn="r"/>
            <a:r>
              <a:rPr lang="en-US" sz="4000" dirty="0">
                <a:latin typeface="Gill Sans"/>
                <a:cs typeface="Gill Sans"/>
              </a:rPr>
              <a:t>have a 2-3 </a:t>
            </a:r>
          </a:p>
          <a:p>
            <a:pPr algn="r"/>
            <a:r>
              <a:rPr lang="en-US" sz="4000" dirty="0">
                <a:latin typeface="Gill Sans"/>
                <a:cs typeface="Gill Sans"/>
              </a:rPr>
              <a:t>minute </a:t>
            </a:r>
          </a:p>
          <a:p>
            <a:pPr algn="r"/>
            <a:r>
              <a:rPr lang="en-US" sz="4000" dirty="0">
                <a:latin typeface="Gill Sans"/>
                <a:cs typeface="Gill Sans"/>
              </a:rPr>
              <a:t>conversation. </a:t>
            </a:r>
          </a:p>
          <a:p>
            <a:pPr algn="r"/>
            <a:r>
              <a:rPr lang="en-US" sz="4000" dirty="0">
                <a:latin typeface="Gill Sans"/>
                <a:cs typeface="Gill Sans"/>
              </a:rPr>
              <a:t>They help us </a:t>
            </a:r>
          </a:p>
          <a:p>
            <a:pPr algn="r"/>
            <a:r>
              <a:rPr lang="en-US" sz="4000" dirty="0">
                <a:latin typeface="Gill Sans"/>
                <a:cs typeface="Gill Sans"/>
              </a:rPr>
              <a:t>so much.</a:t>
            </a:r>
          </a:p>
          <a:p>
            <a:pPr algn="r"/>
            <a:r>
              <a:rPr lang="en-US" sz="4000" dirty="0">
                <a:latin typeface="Gill Sans"/>
                <a:cs typeface="Gill Sans"/>
              </a:rPr>
              <a:t>Appreciate</a:t>
            </a:r>
          </a:p>
          <a:p>
            <a:pPr algn="r"/>
            <a:r>
              <a:rPr lang="en-US" sz="4000" dirty="0">
                <a:latin typeface="Gill Sans"/>
                <a:cs typeface="Gill Sans"/>
              </a:rPr>
              <a:t>them!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4578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78" y="732118"/>
            <a:ext cx="7062922" cy="4937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35176" y="5254414"/>
            <a:ext cx="3175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Gill Sans"/>
                <a:cs typeface="Gill Sans"/>
              </a:rPr>
              <a:t>serotonin</a:t>
            </a:r>
          </a:p>
        </p:txBody>
      </p:sp>
    </p:spTree>
    <p:extLst>
      <p:ext uri="{BB962C8B-B14F-4D97-AF65-F5344CB8AC3E}">
        <p14:creationId xmlns:p14="http://schemas.microsoft.com/office/powerpoint/2010/main" val="221639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 bwMode="auto">
          <a:xfrm>
            <a:off x="412750" y="-76200"/>
            <a:ext cx="9531350" cy="677329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US" sz="7200" b="1" dirty="0">
                <a:latin typeface="Gill Sans" charset="0"/>
                <a:ea typeface="ＭＳ Ｐゴシック" charset="0"/>
                <a:cs typeface="Gill Sans" charset="0"/>
              </a:rPr>
              <a:t>Your </a:t>
            </a:r>
          </a:p>
          <a:p>
            <a:pPr marL="0" indent="0">
              <a:buFont typeface="Arial" charset="0"/>
              <a:buNone/>
            </a:pPr>
            <a:r>
              <a:rPr lang="en-US" sz="7200" b="1" dirty="0">
                <a:latin typeface="Gill Sans" charset="0"/>
                <a:ea typeface="ＭＳ Ｐゴシック" charset="0"/>
                <a:cs typeface="Gill Sans" charset="0"/>
              </a:rPr>
              <a:t>body </a:t>
            </a:r>
          </a:p>
          <a:p>
            <a:pPr marL="0" indent="0">
              <a:buFont typeface="Arial" charset="0"/>
              <a:buNone/>
            </a:pPr>
            <a:r>
              <a:rPr lang="en-US" sz="7200" b="1" dirty="0">
                <a:latin typeface="Gill Sans" charset="0"/>
                <a:ea typeface="ＭＳ Ｐゴシック" charset="0"/>
                <a:cs typeface="Gill Sans" charset="0"/>
              </a:rPr>
              <a:t>is </a:t>
            </a:r>
          </a:p>
          <a:p>
            <a:pPr marL="0" indent="0">
              <a:buFont typeface="Arial" charset="0"/>
              <a:buNone/>
            </a:pPr>
            <a:r>
              <a:rPr lang="en-US" sz="7200" b="1" dirty="0">
                <a:latin typeface="Gill Sans" charset="0"/>
                <a:ea typeface="ＭＳ Ｐゴシック" charset="0"/>
                <a:cs typeface="Gill Sans" charset="0"/>
              </a:rPr>
              <a:t>like a </a:t>
            </a:r>
          </a:p>
          <a:p>
            <a:pPr marL="0" indent="0">
              <a:buFont typeface="Arial" charset="0"/>
              <a:buNone/>
            </a:pPr>
            <a:r>
              <a:rPr lang="en-US" sz="7200" b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</a:rPr>
              <a:t>“</a:t>
            </a:r>
            <a:r>
              <a:rPr lang="en-US" altLang="ja-JP" sz="8000" b="1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second brain</a:t>
            </a:r>
            <a:r>
              <a:rPr lang="en-US" sz="7200" b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</a:rPr>
              <a:t>”</a:t>
            </a:r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-14288"/>
            <a:ext cx="5440362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546725" y="1976438"/>
            <a:ext cx="1093788" cy="99695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6640513" y="1716088"/>
            <a:ext cx="17811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rgbClr val="FFFF00"/>
                </a:solidFill>
              </a:rPr>
              <a:t>Especially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the “gut”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where many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neurons are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located</a:t>
            </a:r>
          </a:p>
        </p:txBody>
      </p:sp>
    </p:spTree>
    <p:extLst>
      <p:ext uri="{BB962C8B-B14F-4D97-AF65-F5344CB8AC3E}">
        <p14:creationId xmlns:p14="http://schemas.microsoft.com/office/powerpoint/2010/main" val="24360915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6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200" y="889000"/>
            <a:ext cx="60452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1955800"/>
            <a:ext cx="2259013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0" y="228600"/>
            <a:ext cx="952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54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Your brain	Your body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057400" y="2438400"/>
            <a:ext cx="4724400" cy="1676400"/>
          </a:xfrm>
          <a:prstGeom prst="roundRect">
            <a:avLst/>
          </a:prstGeom>
          <a:solidFill>
            <a:srgbClr val="FFFFFF">
              <a:alpha val="6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800000"/>
                </a:solidFill>
                <a:latin typeface="Gill Sans"/>
                <a:cs typeface="Gill Sans"/>
              </a:rPr>
              <a:t>Neurotransmitters </a:t>
            </a:r>
          </a:p>
          <a:p>
            <a:pPr>
              <a:defRPr/>
            </a:pPr>
            <a:r>
              <a:rPr lang="en-US" sz="3200" b="1" dirty="0">
                <a:solidFill>
                  <a:srgbClr val="800000"/>
                </a:solidFill>
                <a:latin typeface="Gill Sans"/>
                <a:cs typeface="Gill Sans"/>
              </a:rPr>
              <a:t>identified:</a:t>
            </a:r>
          </a:p>
          <a:p>
            <a:pPr>
              <a:defRPr/>
            </a:pPr>
            <a:r>
              <a:rPr lang="en-US" sz="4000" b="1" dirty="0">
                <a:solidFill>
                  <a:srgbClr val="000000"/>
                </a:solidFill>
                <a:latin typeface="Gill Sans"/>
                <a:cs typeface="Gill Sans"/>
              </a:rPr>
              <a:t>  &gt; 100 	  &gt; 40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981200" y="4191000"/>
            <a:ext cx="4953000" cy="914400"/>
          </a:xfrm>
          <a:prstGeom prst="roundRect">
            <a:avLst/>
          </a:prstGeom>
          <a:solidFill>
            <a:srgbClr val="FFFFFF">
              <a:alpha val="6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800000"/>
                </a:solidFill>
                <a:latin typeface="Gill Sans"/>
                <a:cs typeface="Gill Sans"/>
              </a:rPr>
              <a:t>Dopamine production:</a:t>
            </a:r>
          </a:p>
          <a:p>
            <a:pPr>
              <a:defRPr/>
            </a:pPr>
            <a:r>
              <a:rPr lang="en-US" sz="4000" b="1" dirty="0">
                <a:solidFill>
                  <a:srgbClr val="000000"/>
                </a:solidFill>
                <a:latin typeface="Gill Sans"/>
                <a:cs typeface="Gill Sans"/>
              </a:rPr>
              <a:t>  50%		   50% </a:t>
            </a:r>
            <a:endParaRPr lang="en-US" sz="4000" dirty="0"/>
          </a:p>
        </p:txBody>
      </p:sp>
      <p:sp>
        <p:nvSpPr>
          <p:cNvPr id="11" name="Rounded Rectangle 10"/>
          <p:cNvSpPr/>
          <p:nvPr/>
        </p:nvSpPr>
        <p:spPr>
          <a:xfrm>
            <a:off x="1981200" y="5105400"/>
            <a:ext cx="4876800" cy="838200"/>
          </a:xfrm>
          <a:prstGeom prst="roundRect">
            <a:avLst/>
          </a:prstGeom>
          <a:solidFill>
            <a:srgbClr val="FFFFFF">
              <a:alpha val="6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800000"/>
                </a:solidFill>
                <a:latin typeface="Gill Sans"/>
                <a:cs typeface="Gill Sans"/>
              </a:rPr>
              <a:t>Serotonin production</a:t>
            </a:r>
          </a:p>
          <a:p>
            <a:pPr>
              <a:defRPr/>
            </a:pPr>
            <a:r>
              <a:rPr lang="en-US" sz="4000" b="1" dirty="0">
                <a:solidFill>
                  <a:srgbClr val="000000"/>
                </a:solidFill>
                <a:latin typeface="Gill Sans"/>
                <a:cs typeface="Gill Sans"/>
              </a:rPr>
              <a:t>  5%		   95%</a:t>
            </a:r>
            <a:endParaRPr lang="en-US" sz="4000" dirty="0"/>
          </a:p>
        </p:txBody>
      </p:sp>
      <p:sp>
        <p:nvSpPr>
          <p:cNvPr id="12" name="Rounded Rectangle 11"/>
          <p:cNvSpPr/>
          <p:nvPr/>
        </p:nvSpPr>
        <p:spPr>
          <a:xfrm>
            <a:off x="838200" y="1219200"/>
            <a:ext cx="7239000" cy="1524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1371600" y="1066800"/>
            <a:ext cx="6781800" cy="1371600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800000"/>
                </a:solidFill>
                <a:latin typeface="Gill Sans"/>
                <a:cs typeface="Gill Sans"/>
              </a:rPr>
              <a:t>Neurons:</a:t>
            </a:r>
            <a:endParaRPr lang="en-US" sz="3200" dirty="0">
              <a:solidFill>
                <a:srgbClr val="800000"/>
              </a:solidFill>
            </a:endParaRPr>
          </a:p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Gill Sans"/>
                <a:cs typeface="Gill Sans"/>
              </a:rPr>
              <a:t>85 billion	    500 million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7657" name="TextBox 14"/>
          <p:cNvSpPr txBox="1">
            <a:spLocks noChangeArrowheads="1"/>
          </p:cNvSpPr>
          <p:nvPr/>
        </p:nvSpPr>
        <p:spPr bwMode="auto">
          <a:xfrm>
            <a:off x="3559175" y="6557963"/>
            <a:ext cx="185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981200" y="6019800"/>
            <a:ext cx="4876800" cy="914400"/>
          </a:xfrm>
          <a:prstGeom prst="roundRect">
            <a:avLst/>
          </a:prstGeom>
          <a:solidFill>
            <a:srgbClr val="FFFFFF">
              <a:alpha val="6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800000"/>
                </a:solidFill>
                <a:latin typeface="Gill Sans"/>
                <a:cs typeface="Gill Sans"/>
              </a:rPr>
              <a:t>Both affect blood flow</a:t>
            </a:r>
            <a:endParaRPr lang="en-US" sz="3200" dirty="0">
              <a:solidFill>
                <a:srgbClr val="8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0" y="5410200"/>
            <a:ext cx="1981200" cy="1295400"/>
          </a:xfrm>
          <a:prstGeom prst="roundRect">
            <a:avLst/>
          </a:prstGeom>
          <a:solidFill>
            <a:srgbClr val="FFFFFF">
              <a:alpha val="6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</a:rPr>
              <a:t>Source</a:t>
            </a:r>
            <a:r>
              <a:rPr lang="en-US" sz="1800" i="1" dirty="0">
                <a:solidFill>
                  <a:srgbClr val="000000"/>
                </a:solidFill>
              </a:rPr>
              <a:t>: New Scientist </a:t>
            </a:r>
            <a:r>
              <a:rPr lang="en-US" sz="1800" dirty="0">
                <a:solidFill>
                  <a:srgbClr val="000000"/>
                </a:solidFill>
              </a:rPr>
              <a:t>&amp; </a:t>
            </a:r>
            <a:r>
              <a:rPr lang="en-US" sz="1800" i="1" dirty="0">
                <a:solidFill>
                  <a:srgbClr val="000000"/>
                </a:solidFill>
              </a:rPr>
              <a:t>neuroscience</a:t>
            </a:r>
          </a:p>
          <a:p>
            <a:pPr>
              <a:defRPr/>
            </a:pPr>
            <a:r>
              <a:rPr lang="en-US" sz="1800" i="1" dirty="0">
                <a:solidFill>
                  <a:srgbClr val="000000"/>
                </a:solidFill>
              </a:rPr>
              <a:t>stuff.tumblr.com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3800" y="-254391"/>
            <a:ext cx="3505200" cy="2642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0932" y="2362591"/>
            <a:ext cx="3249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duster"/>
                <a:cs typeface="Chalkduster"/>
              </a:rPr>
              <a:t>85,000,000,000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94997" y="2438791"/>
            <a:ext cx="2608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duster"/>
                <a:cs typeface="Chalkduster"/>
              </a:rPr>
              <a:t>500,000,000</a:t>
            </a:r>
          </a:p>
        </p:txBody>
      </p:sp>
    </p:spTree>
    <p:extLst>
      <p:ext uri="{BB962C8B-B14F-4D97-AF65-F5344CB8AC3E}">
        <p14:creationId xmlns:p14="http://schemas.microsoft.com/office/powerpoint/2010/main" val="117753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6" grpId="0" animBg="1"/>
      <p:bldP spid="17" grpId="0" animBg="1"/>
      <p:bldP spid="2" grpId="0"/>
      <p:bldP spid="2" grpId="1"/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78" y="732119"/>
            <a:ext cx="3618066" cy="2529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35176" y="732119"/>
            <a:ext cx="32540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b="1" dirty="0">
                <a:latin typeface="Gill Sans"/>
                <a:cs typeface="Gill Sans"/>
              </a:rPr>
              <a:t>Serotonin</a:t>
            </a:r>
          </a:p>
          <a:p>
            <a:pPr algn="r"/>
            <a:r>
              <a:rPr lang="en-US" sz="4800" b="1" dirty="0">
                <a:latin typeface="Gill Sans"/>
                <a:cs typeface="Gill Sans"/>
              </a:rPr>
              <a:t>triggers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0000" y="3392036"/>
            <a:ext cx="5619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800000"/>
                </a:solidFill>
                <a:latin typeface="Gill Sans"/>
                <a:cs typeface="Gill Sans"/>
              </a:rPr>
              <a:t>bright light</a:t>
            </a:r>
          </a:p>
          <a:p>
            <a:pPr algn="r"/>
            <a:r>
              <a:rPr lang="en-US" sz="4800" b="1" dirty="0">
                <a:solidFill>
                  <a:srgbClr val="800000"/>
                </a:solidFill>
                <a:latin typeface="Gill Sans"/>
                <a:cs typeface="Gill Sans"/>
              </a:rPr>
              <a:t>exercise</a:t>
            </a:r>
          </a:p>
          <a:p>
            <a:pPr algn="r"/>
            <a:r>
              <a:rPr lang="en-US" sz="4800" b="1" dirty="0">
                <a:solidFill>
                  <a:srgbClr val="800000"/>
                </a:solidFill>
                <a:latin typeface="Gill Sans"/>
                <a:cs typeface="Gill Sans"/>
              </a:rPr>
              <a:t>meditation</a:t>
            </a:r>
          </a:p>
          <a:p>
            <a:pPr algn="r"/>
            <a:r>
              <a:rPr lang="en-US" sz="4800" b="1">
                <a:solidFill>
                  <a:srgbClr val="800000"/>
                </a:solidFill>
                <a:latin typeface="Gill Sans"/>
                <a:cs typeface="Gill Sans"/>
              </a:rPr>
              <a:t>feeling </a:t>
            </a:r>
            <a:r>
              <a:rPr lang="en-US" sz="4800" b="1" dirty="0">
                <a:solidFill>
                  <a:srgbClr val="800000"/>
                </a:solidFill>
                <a:latin typeface="Gill Sans"/>
                <a:cs typeface="Gill Sans"/>
              </a:rPr>
              <a:t>respected</a:t>
            </a:r>
            <a:endParaRPr lang="en-US" sz="4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Insert video</a:t>
            </a:r>
          </a:p>
        </p:txBody>
      </p:sp>
      <p:sp>
        <p:nvSpPr>
          <p:cNvPr id="126978" name="TextBox 6"/>
          <p:cNvSpPr txBox="1">
            <a:spLocks noChangeArrowheads="1"/>
          </p:cNvSpPr>
          <p:nvPr/>
        </p:nvSpPr>
        <p:spPr bwMode="auto">
          <a:xfrm>
            <a:off x="304800" y="5087938"/>
            <a:ext cx="55054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endParaRPr lang="en-US" sz="4400">
              <a:solidFill>
                <a:srgbClr val="800000"/>
              </a:solidFill>
              <a:latin typeface="Gill Sans" charset="0"/>
              <a:cs typeface="Gill Sans" charset="0"/>
            </a:endParaRPr>
          </a:p>
          <a:p>
            <a:pPr algn="r"/>
            <a:r>
              <a:rPr lang="en-US" sz="4400">
                <a:solidFill>
                  <a:srgbClr val="800000"/>
                </a:solidFill>
                <a:latin typeface="Gill Sans" charset="0"/>
                <a:cs typeface="Gill Sans" charset="0"/>
              </a:rPr>
              <a:t>out though mouth</a:t>
            </a:r>
            <a:endParaRPr lang="en-US"/>
          </a:p>
        </p:txBody>
      </p:sp>
      <p:pic>
        <p:nvPicPr>
          <p:cNvPr id="12697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9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2352675" y="4538663"/>
            <a:ext cx="957263" cy="1587500"/>
          </a:xfrm>
          <a:prstGeom prst="straightConnector1">
            <a:avLst/>
          </a:prstGeom>
          <a:ln w="1270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7200" y="5240338"/>
            <a:ext cx="55054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endParaRPr lang="en-US" sz="4400">
              <a:solidFill>
                <a:srgbClr val="800000"/>
              </a:solidFill>
              <a:latin typeface="Gill Sans" charset="0"/>
              <a:cs typeface="Gill Sans" charset="0"/>
            </a:endParaRPr>
          </a:p>
          <a:p>
            <a:pPr algn="r"/>
            <a:r>
              <a:rPr lang="en-US" sz="4400">
                <a:solidFill>
                  <a:srgbClr val="FFFFFF"/>
                </a:solidFill>
                <a:latin typeface="Gill Sans" charset="0"/>
                <a:cs typeface="Gill Sans" charset="0"/>
              </a:rPr>
              <a:t>out though the mouth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070225" y="4225925"/>
            <a:ext cx="1958975" cy="1312863"/>
          </a:xfrm>
          <a:prstGeom prst="straightConnector1">
            <a:avLst/>
          </a:prstGeom>
          <a:ln w="1270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962650" y="0"/>
            <a:ext cx="32512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497263" y="3136900"/>
            <a:ext cx="270986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4400">
                <a:solidFill>
                  <a:schemeClr val="bg1"/>
                </a:solidFill>
                <a:latin typeface="Gill Sans" charset="0"/>
                <a:cs typeface="Gill Sans" charset="0"/>
              </a:rPr>
              <a:t>in through</a:t>
            </a:r>
          </a:p>
          <a:p>
            <a:pPr algn="r"/>
            <a:r>
              <a:rPr lang="en-US" sz="4400">
                <a:solidFill>
                  <a:schemeClr val="bg1"/>
                </a:solidFill>
                <a:latin typeface="Gill Sans" charset="0"/>
                <a:cs typeface="Gill Sans" charset="0"/>
              </a:rPr>
              <a:t>the nose</a:t>
            </a:r>
          </a:p>
          <a:p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12775" y="457200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r" defTabSz="457200"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FFFF"/>
                </a:solidFill>
                <a:latin typeface="Gill Sans"/>
                <a:ea typeface="+mj-ea"/>
                <a:cs typeface="Gill Sans"/>
              </a:rPr>
              <a:t>Yoga</a:t>
            </a:r>
          </a:p>
          <a:p>
            <a:pPr algn="r" defTabSz="457200"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FFFF"/>
                </a:solidFill>
                <a:latin typeface="Gill Sans"/>
                <a:ea typeface="+mj-ea"/>
                <a:cs typeface="Gill Sans"/>
              </a:rPr>
              <a:t>b</a:t>
            </a:r>
            <a:r>
              <a:rPr lang="en-US" sz="6000" b="1" dirty="0" err="1">
                <a:solidFill>
                  <a:srgbClr val="FFFFFF"/>
                </a:solidFill>
                <a:latin typeface="Gill Sans"/>
                <a:ea typeface="+mj-ea"/>
                <a:cs typeface="Gill Sans"/>
              </a:rPr>
              <a:t>reathing</a:t>
            </a:r>
            <a:endParaRPr lang="en-US" sz="6000" b="1" dirty="0">
              <a:solidFill>
                <a:srgbClr val="FFFFFF"/>
              </a:solidFill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384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Insert video</a:t>
            </a:r>
          </a:p>
        </p:txBody>
      </p:sp>
      <p:sp>
        <p:nvSpPr>
          <p:cNvPr id="129026" name="TextBox 6"/>
          <p:cNvSpPr txBox="1">
            <a:spLocks noChangeArrowheads="1"/>
          </p:cNvSpPr>
          <p:nvPr/>
        </p:nvSpPr>
        <p:spPr bwMode="auto">
          <a:xfrm>
            <a:off x="304800" y="5087938"/>
            <a:ext cx="55054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endParaRPr lang="en-US" sz="4400">
              <a:solidFill>
                <a:srgbClr val="800000"/>
              </a:solidFill>
              <a:latin typeface="Gill Sans" charset="0"/>
              <a:cs typeface="Gill Sans" charset="0"/>
            </a:endParaRPr>
          </a:p>
          <a:p>
            <a:pPr algn="r"/>
            <a:r>
              <a:rPr lang="en-US" sz="4400">
                <a:solidFill>
                  <a:srgbClr val="800000"/>
                </a:solidFill>
                <a:latin typeface="Gill Sans" charset="0"/>
                <a:cs typeface="Gill Sans" charset="0"/>
              </a:rPr>
              <a:t>out though mouth</a:t>
            </a:r>
            <a:endParaRPr lang="en-US"/>
          </a:p>
        </p:txBody>
      </p:sp>
      <p:pic>
        <p:nvPicPr>
          <p:cNvPr id="12902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9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962650" y="0"/>
            <a:ext cx="32512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497263" y="2971800"/>
            <a:ext cx="54943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4800" b="1">
                <a:solidFill>
                  <a:srgbClr val="FFFF00"/>
                </a:solidFill>
                <a:latin typeface="Gill Sans" charset="0"/>
                <a:cs typeface="Gill Sans" charset="0"/>
              </a:rPr>
              <a:t>OUT</a:t>
            </a:r>
            <a:r>
              <a:rPr lang="en-US" sz="4800" b="1">
                <a:solidFill>
                  <a:schemeClr val="bg1"/>
                </a:solidFill>
                <a:latin typeface="Gill Sans" charset="0"/>
                <a:cs typeface="Gill Sans" charset="0"/>
              </a:rPr>
              <a:t> - 2-3-4-5-6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12775" y="457200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r" defTabSz="457200"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FFFF"/>
                </a:solidFill>
                <a:latin typeface="Gill Sans"/>
                <a:ea typeface="+mj-ea"/>
                <a:cs typeface="Gill Sans"/>
              </a:rPr>
              <a:t>Yoga</a:t>
            </a:r>
          </a:p>
          <a:p>
            <a:pPr algn="r" defTabSz="457200"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FFFF"/>
                </a:solidFill>
                <a:latin typeface="Gill Sans"/>
                <a:ea typeface="+mj-ea"/>
                <a:cs typeface="Gill Sans"/>
              </a:rPr>
              <a:t>b</a:t>
            </a:r>
            <a:r>
              <a:rPr lang="en-US" sz="6000" b="1" dirty="0" err="1">
                <a:solidFill>
                  <a:srgbClr val="FFFFFF"/>
                </a:solidFill>
                <a:latin typeface="Gill Sans"/>
                <a:ea typeface="+mj-ea"/>
                <a:cs typeface="Gill Sans"/>
              </a:rPr>
              <a:t>reathing</a:t>
            </a:r>
            <a:endParaRPr lang="en-US" sz="6000" b="1" dirty="0">
              <a:solidFill>
                <a:srgbClr val="FFFFFF"/>
              </a:solidFill>
              <a:latin typeface="Gill Sans"/>
              <a:ea typeface="+mj-ea"/>
              <a:cs typeface="Gill Sans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05200" y="3802063"/>
            <a:ext cx="54943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4400" b="1">
                <a:solidFill>
                  <a:schemeClr val="bg1"/>
                </a:solidFill>
                <a:latin typeface="Gill Sans" charset="0"/>
                <a:cs typeface="Gill Sans" charset="0"/>
              </a:rPr>
              <a:t>Hold - 2-3-4-5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497263" y="4572000"/>
            <a:ext cx="54943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4800" b="1">
                <a:solidFill>
                  <a:srgbClr val="FFFF00"/>
                </a:solidFill>
                <a:latin typeface="Gill Sans" charset="0"/>
                <a:cs typeface="Gill Sans" charset="0"/>
              </a:rPr>
              <a:t>IN</a:t>
            </a:r>
            <a:r>
              <a:rPr lang="en-US" sz="4800" b="1">
                <a:solidFill>
                  <a:schemeClr val="bg1"/>
                </a:solidFill>
                <a:latin typeface="Gill Sans" charset="0"/>
                <a:cs typeface="Gill Sans" charset="0"/>
              </a:rPr>
              <a:t> - 2-3-4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505200" y="5410200"/>
            <a:ext cx="54943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4400" b="1">
                <a:solidFill>
                  <a:schemeClr val="bg1"/>
                </a:solidFill>
                <a:latin typeface="Gill Sans" charset="0"/>
                <a:cs typeface="Gill Sans" charset="0"/>
              </a:rPr>
              <a:t>Hold - 2-3-4-5</a:t>
            </a:r>
          </a:p>
        </p:txBody>
      </p:sp>
    </p:spTree>
    <p:extLst>
      <p:ext uri="{BB962C8B-B14F-4D97-AF65-F5344CB8AC3E}">
        <p14:creationId xmlns:p14="http://schemas.microsoft.com/office/powerpoint/2010/main" val="153388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209550" y="274638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kumimoji="0" lang="en-US" altLang="ja-JP" sz="5400" b="1" dirty="0">
                <a:latin typeface="Gill Sans" charset="0"/>
                <a:ea typeface="ＭＳ Ｐゴシック" charset="0"/>
                <a:cs typeface="Gill Sans" charset="0"/>
              </a:rPr>
              <a:t>Yoga</a:t>
            </a:r>
            <a:br>
              <a:rPr kumimoji="0" lang="en-US" altLang="ja-JP" sz="5400" b="1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sz="5400" b="1" dirty="0">
                <a:latin typeface="Gill Sans" charset="0"/>
                <a:ea typeface="ＭＳ Ｐゴシック" charset="0"/>
                <a:cs typeface="Gill Sans" charset="0"/>
              </a:rPr>
              <a:t>Breathing</a:t>
            </a:r>
          </a:p>
        </p:txBody>
      </p:sp>
      <p:pic>
        <p:nvPicPr>
          <p:cNvPr id="7373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2606675"/>
            <a:ext cx="815975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292"/>
            <a:ext cx="5118100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730" y="1615951"/>
            <a:ext cx="3367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Before tests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888" y="2347785"/>
            <a:ext cx="33768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Before job </a:t>
            </a:r>
          </a:p>
          <a:p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	interviews</a:t>
            </a:r>
          </a:p>
          <a:p>
            <a:endParaRPr lang="en-US" sz="4000" b="1" dirty="0">
              <a:solidFill>
                <a:srgbClr val="800000"/>
              </a:solidFill>
              <a:latin typeface="Gill Sans"/>
              <a:cs typeface="Gill Sans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730" y="3661884"/>
            <a:ext cx="5664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Before presentations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22F09A-8A06-6540-BE37-46D7A533F356}"/>
              </a:ext>
            </a:extLst>
          </p:cNvPr>
          <p:cNvSpPr txBox="1"/>
          <p:nvPr/>
        </p:nvSpPr>
        <p:spPr>
          <a:xfrm>
            <a:off x="352407" y="4389298"/>
            <a:ext cx="449144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Any time they </a:t>
            </a:r>
          </a:p>
          <a:p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	want to </a:t>
            </a:r>
          </a:p>
          <a:p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	control their </a:t>
            </a:r>
          </a:p>
          <a:p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	body/mind</a:t>
            </a:r>
          </a:p>
          <a:p>
            <a:endParaRPr lang="en-US" sz="4000" b="1" dirty="0">
              <a:solidFill>
                <a:srgbClr val="800000"/>
              </a:solidFill>
              <a:latin typeface="Gill Sans"/>
              <a:cs typeface="Gill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04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209550" y="274638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kumimoji="0" lang="en-US" altLang="ja-JP" sz="5400" b="1" dirty="0">
                <a:latin typeface="Gill Sans" charset="0"/>
                <a:ea typeface="ＭＳ Ｐゴシック" charset="0"/>
                <a:cs typeface="Gill Sans" charset="0"/>
              </a:rPr>
              <a:t>Yoga</a:t>
            </a:r>
            <a:br>
              <a:rPr kumimoji="0" lang="en-US" altLang="ja-JP" sz="5400" b="1" dirty="0">
                <a:latin typeface="Gill Sans" charset="0"/>
                <a:ea typeface="ＭＳ Ｐゴシック" charset="0"/>
                <a:cs typeface="Gill Sans" charset="0"/>
              </a:rPr>
            </a:br>
            <a:r>
              <a:rPr kumimoji="0" lang="en-US" altLang="ja-JP" sz="5400" b="1" dirty="0">
                <a:latin typeface="Gill Sans" charset="0"/>
                <a:ea typeface="ＭＳ Ｐゴシック" charset="0"/>
                <a:cs typeface="Gill Sans" charset="0"/>
              </a:rPr>
              <a:t>Breathing</a:t>
            </a:r>
          </a:p>
        </p:txBody>
      </p:sp>
      <p:pic>
        <p:nvPicPr>
          <p:cNvPr id="7373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2606675"/>
            <a:ext cx="815975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-63500"/>
            <a:ext cx="5118100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6637" y="2485063"/>
            <a:ext cx="32243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800000"/>
                </a:solidFill>
                <a:latin typeface="Gill Sans"/>
                <a:cs typeface="Gill Sans"/>
              </a:rPr>
              <a:t>Private, </a:t>
            </a:r>
          </a:p>
          <a:p>
            <a:r>
              <a:rPr lang="en-US" sz="4400" b="1" dirty="0">
                <a:solidFill>
                  <a:srgbClr val="800000"/>
                </a:solidFill>
                <a:latin typeface="Gill Sans"/>
                <a:cs typeface="Gill Sans"/>
              </a:rPr>
              <a:t>	in public.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2215007"/>
            <a:ext cx="2706228" cy="272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200" y="3744738"/>
            <a:ext cx="606570" cy="3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-11061"/>
            <a:ext cx="5118100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34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>
          <a:xfrm>
            <a:off x="1371600" y="3429000"/>
            <a:ext cx="7315200" cy="2697163"/>
          </a:xfrm>
        </p:spPr>
        <p:txBody>
          <a:bodyPr/>
          <a:lstStyle/>
          <a:p>
            <a:r>
              <a:rPr lang="en-US"/>
              <a:t>savo</a:t>
            </a:r>
          </a:p>
        </p:txBody>
      </p:sp>
      <p:pic>
        <p:nvPicPr>
          <p:cNvPr id="11162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74638"/>
            <a:ext cx="535940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1" name="TextBox 4"/>
          <p:cNvSpPr txBox="1">
            <a:spLocks noChangeArrowheads="1"/>
          </p:cNvSpPr>
          <p:nvPr/>
        </p:nvSpPr>
        <p:spPr bwMode="auto">
          <a:xfrm>
            <a:off x="1143000" y="3810000"/>
            <a:ext cx="43434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800" b="1">
                <a:solidFill>
                  <a:srgbClr val="FFFF00"/>
                </a:solidFill>
                <a:latin typeface="Matura MT Script Capitals" pitchFamily="-108" charset="0"/>
                <a:ea typeface="Matura MT Script Capitals" pitchFamily="-108" charset="0"/>
                <a:cs typeface="Matura MT Script Capitals" pitchFamily="-108" charset="0"/>
              </a:rPr>
              <a:t>savoring</a:t>
            </a:r>
          </a:p>
        </p:txBody>
      </p:sp>
    </p:spTree>
    <p:extLst>
      <p:ext uri="{BB962C8B-B14F-4D97-AF65-F5344CB8AC3E}">
        <p14:creationId xmlns:p14="http://schemas.microsoft.com/office/powerpoint/2010/main" val="1496961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Content Placeholder 2"/>
          <p:cNvSpPr>
            <a:spLocks noGrp="1"/>
          </p:cNvSpPr>
          <p:nvPr>
            <p:ph idx="1"/>
          </p:nvPr>
        </p:nvSpPr>
        <p:spPr>
          <a:xfrm>
            <a:off x="1371600" y="2590800"/>
            <a:ext cx="7315200" cy="2697163"/>
          </a:xfrm>
        </p:spPr>
        <p:txBody>
          <a:bodyPr/>
          <a:lstStyle/>
          <a:p>
            <a:r>
              <a:rPr lang="en-US"/>
              <a:t>savo</a:t>
            </a:r>
          </a:p>
        </p:txBody>
      </p:sp>
      <p:pic>
        <p:nvPicPr>
          <p:cNvPr id="10445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2092325"/>
            <a:ext cx="3606800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TextBox 4"/>
          <p:cNvSpPr txBox="1">
            <a:spLocks noChangeArrowheads="1"/>
          </p:cNvSpPr>
          <p:nvPr/>
        </p:nvSpPr>
        <p:spPr bwMode="auto">
          <a:xfrm>
            <a:off x="685800" y="3733800"/>
            <a:ext cx="4343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Matura MT Script Capitals" pitchFamily="-108" charset="0"/>
                <a:ea typeface="Matura MT Script Capitals" pitchFamily="-108" charset="0"/>
                <a:cs typeface="Matura MT Script Capitals" pitchFamily="-108" charset="0"/>
              </a:rPr>
              <a:t>savoring</a:t>
            </a:r>
          </a:p>
        </p:txBody>
      </p:sp>
      <p:sp>
        <p:nvSpPr>
          <p:cNvPr id="104453" name="Title 1"/>
          <p:cNvSpPr txBox="1">
            <a:spLocks/>
          </p:cNvSpPr>
          <p:nvPr/>
        </p:nvSpPr>
        <p:spPr bwMode="auto">
          <a:xfrm>
            <a:off x="685800" y="3733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US" sz="4400" dirty="0">
                <a:latin typeface="Gill Sans" pitchFamily="-108" charset="0"/>
                <a:ea typeface="Gill Sans" pitchFamily="-108" charset="0"/>
                <a:cs typeface="Gill Sans" pitchFamily="-108" charset="0"/>
              </a:rPr>
              <a:t>“to attend to, </a:t>
            </a:r>
          </a:p>
          <a:p>
            <a:pPr algn="r" eaLnBrk="0" hangingPunct="0"/>
            <a:r>
              <a:rPr lang="en-US" sz="4400" dirty="0">
                <a:latin typeface="Gill Sans" pitchFamily="-108" charset="0"/>
                <a:ea typeface="Gill Sans" pitchFamily="-108" charset="0"/>
                <a:cs typeface="Gill Sans" pitchFamily="-108" charset="0"/>
              </a:rPr>
              <a:t>appreciate, </a:t>
            </a:r>
          </a:p>
          <a:p>
            <a:pPr algn="r" eaLnBrk="0" hangingPunct="0"/>
            <a:r>
              <a:rPr lang="en-US" sz="4400" dirty="0">
                <a:latin typeface="Gill Sans" pitchFamily="-108" charset="0"/>
                <a:ea typeface="Gill Sans" pitchFamily="-108" charset="0"/>
                <a:cs typeface="Gill Sans" pitchFamily="-108" charset="0"/>
              </a:rPr>
              <a:t>and enhance </a:t>
            </a:r>
          </a:p>
          <a:p>
            <a:pPr algn="r" eaLnBrk="0" hangingPunct="0"/>
            <a:r>
              <a:rPr lang="en-US" sz="4400" dirty="0">
                <a:latin typeface="Gill Sans" pitchFamily="-108" charset="0"/>
                <a:ea typeface="Gill Sans" pitchFamily="-108" charset="0"/>
                <a:cs typeface="Gill Sans" pitchFamily="-108" charset="0"/>
              </a:rPr>
              <a:t>positive experiences”</a:t>
            </a:r>
          </a:p>
          <a:p>
            <a:pPr algn="r" eaLnBrk="0" hangingPunct="0"/>
            <a:r>
              <a:rPr lang="en-US" sz="3600" dirty="0">
                <a:latin typeface="Gill Sans" pitchFamily="-108" charset="0"/>
                <a:ea typeface="Gill Sans" pitchFamily="-108" charset="0"/>
                <a:cs typeface="Gill Sans" pitchFamily="-108" charset="0"/>
              </a:rPr>
              <a:t>- Bryant &amp; </a:t>
            </a:r>
            <a:r>
              <a:rPr lang="en-US" sz="3600" dirty="0" err="1">
                <a:latin typeface="Gill Sans" pitchFamily="-108" charset="0"/>
                <a:ea typeface="Gill Sans" pitchFamily="-108" charset="0"/>
                <a:cs typeface="Gill Sans" pitchFamily="-108" charset="0"/>
              </a:rPr>
              <a:t>Veroff</a:t>
            </a:r>
            <a:endParaRPr lang="en-US" sz="3600" dirty="0">
              <a:latin typeface="Gill Sans" pitchFamily="-108" charset="0"/>
              <a:ea typeface="Gill Sans" pitchFamily="-108" charset="0"/>
              <a:cs typeface="Gill Sans" pitchFamily="-108" charset="0"/>
            </a:endParaRPr>
          </a:p>
        </p:txBody>
      </p:sp>
      <p:sp>
        <p:nvSpPr>
          <p:cNvPr id="10445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23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8" y="0"/>
            <a:ext cx="454602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32677" y="1490770"/>
            <a:ext cx="33113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US" sz="6000" b="1" dirty="0">
              <a:latin typeface="Gill Sans"/>
              <a:cs typeface="Gill Sans"/>
            </a:endParaRPr>
          </a:p>
          <a:p>
            <a:pPr algn="r"/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to your </a:t>
            </a:r>
          </a:p>
          <a:p>
            <a:pPr algn="r"/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brain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60367" y="627196"/>
            <a:ext cx="3499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Welcome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07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1177" y="205566"/>
            <a:ext cx="643477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b="1" dirty="0">
                <a:solidFill>
                  <a:srgbClr val="800000"/>
                </a:solidFill>
                <a:latin typeface="Gill Sans"/>
                <a:cs typeface="Gill Sans"/>
              </a:rPr>
              <a:t>Remembering </a:t>
            </a:r>
          </a:p>
          <a:p>
            <a:pPr algn="r"/>
            <a:r>
              <a:rPr lang="en-US" sz="4800" b="1" dirty="0">
                <a:solidFill>
                  <a:srgbClr val="800000"/>
                </a:solidFill>
                <a:latin typeface="Gill Sans"/>
                <a:cs typeface="Gill Sans"/>
              </a:rPr>
              <a:t>positive </a:t>
            </a:r>
          </a:p>
          <a:p>
            <a:pPr algn="r"/>
            <a:r>
              <a:rPr lang="en-US" sz="4800" b="1" dirty="0">
                <a:solidFill>
                  <a:srgbClr val="800000"/>
                </a:solidFill>
                <a:latin typeface="Gill Sans"/>
                <a:cs typeface="Gill Sans"/>
              </a:rPr>
              <a:t>events </a:t>
            </a:r>
          </a:p>
          <a:p>
            <a:pPr algn="r"/>
            <a:r>
              <a:rPr lang="en-US" sz="4800" b="1" dirty="0">
                <a:solidFill>
                  <a:srgbClr val="800000"/>
                </a:solidFill>
                <a:latin typeface="Gill Sans"/>
                <a:cs typeface="Gill Sans"/>
              </a:rPr>
              <a:t>triggers </a:t>
            </a:r>
          </a:p>
          <a:p>
            <a:pPr algn="r"/>
            <a:r>
              <a:rPr lang="en-US" sz="4800" b="1" dirty="0">
                <a:latin typeface="Gill Sans"/>
                <a:cs typeface="Gill Sans"/>
              </a:rPr>
              <a:t>serotonin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02" y="1015570"/>
            <a:ext cx="5125034" cy="570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934" y="3233288"/>
            <a:ext cx="453201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halkduster"/>
                <a:cs typeface="Chalkduster"/>
              </a:rPr>
              <a:t>What did you </a:t>
            </a:r>
          </a:p>
          <a:p>
            <a:r>
              <a:rPr lang="en-US" sz="4400" dirty="0">
                <a:latin typeface="Chalkduster"/>
                <a:cs typeface="Chalkduster"/>
              </a:rPr>
              <a:t>do over </a:t>
            </a:r>
          </a:p>
          <a:p>
            <a:r>
              <a:rPr lang="en-US" sz="4400" dirty="0">
                <a:latin typeface="Chalkduster"/>
                <a:cs typeface="Chalkduster"/>
              </a:rPr>
              <a:t>the weekend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4821" y="4587505"/>
            <a:ext cx="463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halkduster"/>
                <a:cs typeface="Chalkduster"/>
              </a:rPr>
              <a:t>?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395580" y="5149579"/>
            <a:ext cx="42734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halkduster"/>
                <a:cs typeface="Chalkduster"/>
              </a:rPr>
              <a:t>that was</a:t>
            </a:r>
          </a:p>
          <a:p>
            <a:r>
              <a:rPr lang="en-US" sz="4400" dirty="0">
                <a:solidFill>
                  <a:srgbClr val="FF0000"/>
                </a:solidFill>
                <a:latin typeface="Chalkduster"/>
                <a:cs typeface="Chalkduster"/>
              </a:rPr>
              <a:t>really good?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0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167" y="415625"/>
            <a:ext cx="6402294" cy="4706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343" y="487829"/>
            <a:ext cx="37335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Gill Sans"/>
                <a:cs typeface="Gill Sans"/>
              </a:rPr>
              <a:t>Oxytocin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72890" y="5122334"/>
            <a:ext cx="51996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Gill Sans"/>
                <a:cs typeface="Gill Sans"/>
              </a:rPr>
              <a:t>The cuddle chemical</a:t>
            </a:r>
          </a:p>
          <a:p>
            <a:r>
              <a:rPr lang="en-US" sz="4400" dirty="0">
                <a:latin typeface="Gill Sans"/>
                <a:cs typeface="Gill Sans"/>
              </a:rPr>
              <a:t>The hugging hormone</a:t>
            </a:r>
          </a:p>
        </p:txBody>
      </p:sp>
    </p:spTree>
    <p:extLst>
      <p:ext uri="{BB962C8B-B14F-4D97-AF65-F5344CB8AC3E}">
        <p14:creationId xmlns:p14="http://schemas.microsoft.com/office/powerpoint/2010/main" val="149946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2480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439833" y="5503333"/>
            <a:ext cx="3704167" cy="1354667"/>
          </a:xfrm>
          <a:prstGeom prst="roundRect">
            <a:avLst/>
          </a:prstGeom>
          <a:solidFill>
            <a:srgbClr val="FFFFFF">
              <a:alpha val="6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touching</a:t>
            </a:r>
          </a:p>
        </p:txBody>
      </p:sp>
    </p:spTree>
    <p:extLst>
      <p:ext uri="{BB962C8B-B14F-4D97-AF65-F5344CB8AC3E}">
        <p14:creationId xmlns:p14="http://schemas.microsoft.com/office/powerpoint/2010/main" val="14682918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6877" y="38096"/>
            <a:ext cx="9940877" cy="681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689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038" y="153997"/>
            <a:ext cx="30059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bonding</a:t>
            </a:r>
            <a:endParaRPr lang="en-US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64179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269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7571" y="3767666"/>
            <a:ext cx="394299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With </a:t>
            </a:r>
          </a:p>
          <a:p>
            <a:pPr algn="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fur babies, </a:t>
            </a:r>
          </a:p>
          <a:p>
            <a:pPr algn="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too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223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0DD7D1-F1C0-324B-8243-24117DD44ECD}"/>
              </a:ext>
            </a:extLst>
          </p:cNvPr>
          <p:cNvSpPr txBox="1"/>
          <p:nvPr/>
        </p:nvSpPr>
        <p:spPr>
          <a:xfrm>
            <a:off x="1695236" y="2137025"/>
            <a:ext cx="49325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Play this video: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https://www.youtube.com/watch?v=DLu2CFDBJk0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738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269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7571" y="3767666"/>
            <a:ext cx="394299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With </a:t>
            </a:r>
          </a:p>
          <a:p>
            <a:pPr algn="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fur babies, </a:t>
            </a:r>
          </a:p>
          <a:p>
            <a:pPr algn="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too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859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lo-kitty.sv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740"/>
            <a:ext cx="9144000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405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8047" y="0"/>
            <a:ext cx="10119818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34886" y="5357677"/>
            <a:ext cx="3931594" cy="107849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Gill Sans"/>
                <a:cs typeface="Gill Sans"/>
              </a:rPr>
              <a:t>Tyra Banks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4886" y="5357677"/>
            <a:ext cx="3931594" cy="107849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Gill Sans"/>
                <a:cs typeface="Gill Sans"/>
              </a:rPr>
              <a:t>Smize</a:t>
            </a:r>
            <a:endParaRPr lang="en-US" sz="4800" b="1" dirty="0">
              <a:solidFill>
                <a:schemeClr val="tx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4961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4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orbe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621714-6363-D043-B62B-1C69B783D83D}"/>
              </a:ext>
            </a:extLst>
          </p:cNvPr>
          <p:cNvSpPr txBox="1"/>
          <p:nvPr/>
        </p:nvSpPr>
        <p:spPr>
          <a:xfrm>
            <a:off x="2393879" y="2208944"/>
            <a:ext cx="510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Play a cut from this video. 0:10 – 0:29</a:t>
            </a:r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=EBharOWh4xM</a:t>
            </a:r>
          </a:p>
        </p:txBody>
      </p:sp>
    </p:spTree>
    <p:extLst>
      <p:ext uri="{BB962C8B-B14F-4D97-AF65-F5344CB8AC3E}">
        <p14:creationId xmlns:p14="http://schemas.microsoft.com/office/powerpoint/2010/main" val="42428934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686" y="454254"/>
            <a:ext cx="86998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Note – </a:t>
            </a:r>
            <a:r>
              <a:rPr lang="en-US" sz="4800" dirty="0" err="1">
                <a:latin typeface="Gill Sans"/>
                <a:cs typeface="Gill Sans"/>
              </a:rPr>
              <a:t>Smize</a:t>
            </a:r>
            <a:r>
              <a:rPr lang="en-US" sz="4800" dirty="0">
                <a:latin typeface="Gill Sans"/>
                <a:cs typeface="Gill Sans"/>
              </a:rPr>
              <a:t> is NOT the science.  </a:t>
            </a:r>
          </a:p>
          <a:p>
            <a:r>
              <a:rPr lang="en-US" sz="4800" dirty="0">
                <a:latin typeface="Gill Sans"/>
                <a:cs typeface="Gill Sans"/>
              </a:rPr>
              <a:t>We’ll get to that in a minute.</a:t>
            </a:r>
            <a:r>
              <a:rPr lang="en-US" dirty="0">
                <a:latin typeface="Gill Sans"/>
                <a:cs typeface="Gill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155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925" y="-173949"/>
            <a:ext cx="769494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Gill Sans"/>
                <a:cs typeface="Gill Sans"/>
              </a:rPr>
              <a:t>Let’s try.</a:t>
            </a:r>
          </a:p>
          <a:p>
            <a:r>
              <a:rPr lang="en-US" sz="5400" b="1" dirty="0">
                <a:latin typeface="Gill Sans"/>
                <a:cs typeface="Gill Sans"/>
              </a:rPr>
              <a:t>Stand up. </a:t>
            </a:r>
          </a:p>
          <a:p>
            <a:r>
              <a:rPr lang="en-US" sz="5400" b="1" dirty="0">
                <a:latin typeface="Gill Sans"/>
                <a:cs typeface="Gill Sans"/>
              </a:rPr>
              <a:t>Face a partner. </a:t>
            </a:r>
          </a:p>
          <a:p>
            <a:r>
              <a:rPr lang="en-US" sz="5400" b="1" dirty="0">
                <a:latin typeface="Gill Sans"/>
                <a:cs typeface="Gill Sans"/>
              </a:rPr>
              <a:t>Mouth neutral.</a:t>
            </a:r>
          </a:p>
          <a:p>
            <a:r>
              <a:rPr lang="en-US" sz="5400" b="1" dirty="0">
                <a:latin typeface="Gill Sans"/>
                <a:cs typeface="Gill Sans"/>
              </a:rPr>
              <a:t>Squint a little.</a:t>
            </a:r>
          </a:p>
          <a:p>
            <a:r>
              <a:rPr lang="en-US" sz="5400" b="1" dirty="0">
                <a:latin typeface="Gill Sans"/>
                <a:cs typeface="Gill Sans"/>
              </a:rPr>
              <a:t>Smile with your eyes. </a:t>
            </a:r>
            <a:r>
              <a:rPr lang="en-US" b="1" dirty="0">
                <a:latin typeface="Gill Sans"/>
                <a:cs typeface="Gill San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65" y="4904364"/>
            <a:ext cx="73533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2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3246" y="104588"/>
            <a:ext cx="54123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1254" y="4611148"/>
            <a:ext cx="4737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Eye contact</a:t>
            </a:r>
          </a:p>
        </p:txBody>
      </p:sp>
    </p:spTree>
    <p:extLst>
      <p:ext uri="{BB962C8B-B14F-4D97-AF65-F5344CB8AC3E}">
        <p14:creationId xmlns:p14="http://schemas.microsoft.com/office/powerpoint/2010/main" val="8127626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83529" y="-654321"/>
            <a:ext cx="11792734" cy="14942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426" y="4611148"/>
            <a:ext cx="8104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Eye contact</a:t>
            </a:r>
          </a:p>
          <a:p>
            <a:pPr algn="r"/>
            <a:r>
              <a:rPr lang="en-US" sz="6000" b="1" dirty="0">
                <a:solidFill>
                  <a:srgbClr val="000000"/>
                </a:solidFill>
                <a:latin typeface="Gill Sans"/>
                <a:cs typeface="Gill Sans"/>
              </a:rPr>
              <a:t>triggers oxytocin</a:t>
            </a:r>
          </a:p>
        </p:txBody>
      </p:sp>
    </p:spTree>
    <p:extLst>
      <p:ext uri="{BB962C8B-B14F-4D97-AF65-F5344CB8AC3E}">
        <p14:creationId xmlns:p14="http://schemas.microsoft.com/office/powerpoint/2010/main" val="9699275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635" y="1285378"/>
            <a:ext cx="6402294" cy="4706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343" y="1079259"/>
            <a:ext cx="37335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Gill Sans"/>
                <a:cs typeface="Gill Sans"/>
              </a:rPr>
              <a:t>Oxytocin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682" y="3060467"/>
            <a:ext cx="6091938" cy="2455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940" y="416854"/>
            <a:ext cx="50084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The dark side</a:t>
            </a:r>
          </a:p>
        </p:txBody>
      </p:sp>
    </p:spTree>
    <p:extLst>
      <p:ext uri="{BB962C8B-B14F-4D97-AF65-F5344CB8AC3E}">
        <p14:creationId xmlns:p14="http://schemas.microsoft.com/office/powerpoint/2010/main" val="305696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27769"/>
            <a:ext cx="3886200" cy="4406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7687" y="4453134"/>
            <a:ext cx="304442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Envy &amp;</a:t>
            </a:r>
          </a:p>
          <a:p>
            <a:pPr algn="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jealousy</a:t>
            </a:r>
          </a:p>
        </p:txBody>
      </p:sp>
    </p:spTree>
    <p:extLst>
      <p:ext uri="{BB962C8B-B14F-4D97-AF65-F5344CB8AC3E}">
        <p14:creationId xmlns:p14="http://schemas.microsoft.com/office/powerpoint/2010/main" val="11325210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519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0650" y="5618602"/>
            <a:ext cx="3501755" cy="1008914"/>
          </a:xfrm>
          <a:prstGeom prst="roundRect">
            <a:avLst/>
          </a:prstGeom>
          <a:solidFill>
            <a:srgbClr val="FFFFFF">
              <a:alpha val="6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0650" y="5704186"/>
            <a:ext cx="3501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Tribalism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575385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88787" y="4766247"/>
            <a:ext cx="544677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Violence</a:t>
            </a:r>
          </a:p>
          <a:p>
            <a:pPr algn="r"/>
            <a:r>
              <a:rPr lang="en-US" sz="4000" b="1" dirty="0">
                <a:solidFill>
                  <a:srgbClr val="000000"/>
                </a:solidFill>
                <a:latin typeface="Gill Sans"/>
                <a:cs typeface="Gill Sans"/>
              </a:rPr>
              <a:t>in aggressive people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99" y="0"/>
            <a:ext cx="4189309" cy="585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533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80"/>
            <a:ext cx="9144000" cy="5288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270426"/>
            <a:ext cx="3005599" cy="15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47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" y="-8023412"/>
            <a:ext cx="19709161" cy="148814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99" y="-1135529"/>
            <a:ext cx="12106836" cy="23756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81059" y="1001059"/>
            <a:ext cx="6006353" cy="58569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865718" y="1001059"/>
            <a:ext cx="6006353" cy="58569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297" y="2031999"/>
            <a:ext cx="1462408" cy="147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025825" cy="5096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096750"/>
            <a:ext cx="3334405" cy="17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695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80" y="0"/>
            <a:ext cx="9178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667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af8f06c480f31ae1eb80e9652647286--science-tattoos-couple-tattoo-ide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42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9591" y="4714724"/>
            <a:ext cx="374974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Gill Sans"/>
                <a:cs typeface="Gill Sans"/>
              </a:rPr>
              <a:t>Nature’s </a:t>
            </a:r>
          </a:p>
          <a:p>
            <a:r>
              <a:rPr lang="en-US" sz="5400" b="1" dirty="0">
                <a:latin typeface="Gill Sans"/>
                <a:cs typeface="Gill Sans"/>
              </a:rPr>
              <a:t>pain killer</a:t>
            </a:r>
          </a:p>
        </p:txBody>
      </p:sp>
    </p:spTree>
    <p:extLst>
      <p:ext uri="{BB962C8B-B14F-4D97-AF65-F5344CB8AC3E}">
        <p14:creationId xmlns:p14="http://schemas.microsoft.com/office/powerpoint/2010/main" val="27433376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5493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5149" y="3714048"/>
            <a:ext cx="666739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latin typeface="Gill Sans"/>
                <a:cs typeface="Gill Sans"/>
              </a:rPr>
              <a:t>Like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roller 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coasters?</a:t>
            </a:r>
          </a:p>
        </p:txBody>
      </p:sp>
    </p:spTree>
    <p:extLst>
      <p:ext uri="{BB962C8B-B14F-4D97-AF65-F5344CB8AC3E}">
        <p14:creationId xmlns:p14="http://schemas.microsoft.com/office/powerpoint/2010/main" val="17537826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28A84C-8AB3-CD4E-B933-58ADDCFD70E1}"/>
              </a:ext>
            </a:extLst>
          </p:cNvPr>
          <p:cNvSpPr txBox="1"/>
          <p:nvPr/>
        </p:nvSpPr>
        <p:spPr>
          <a:xfrm>
            <a:off x="2424701" y="1726058"/>
            <a:ext cx="329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Short video of roller coaster drop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6534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5493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8100" y="587693"/>
            <a:ext cx="398325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latin typeface="Gill Sans"/>
                <a:cs typeface="Gill Sans"/>
              </a:rPr>
              <a:t>That’s not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endorphin.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9745" y="2783854"/>
            <a:ext cx="71842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latin typeface="Gill Sans"/>
                <a:cs typeface="Gill Sans"/>
              </a:rPr>
              <a:t>That’s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adrenalin.</a:t>
            </a:r>
          </a:p>
          <a:p>
            <a:pPr algn="r"/>
            <a:r>
              <a:rPr lang="en-US" sz="4800" b="1" dirty="0">
                <a:latin typeface="Gill Sans"/>
                <a:cs typeface="Gill Sans"/>
              </a:rPr>
              <a:t>(</a:t>
            </a:r>
            <a:r>
              <a:rPr lang="en-US" sz="4800" b="1" dirty="0" err="1">
                <a:latin typeface="Gill Sans"/>
                <a:cs typeface="Gill Sans"/>
              </a:rPr>
              <a:t>ephinephrine</a:t>
            </a:r>
            <a:r>
              <a:rPr lang="en-US" sz="4800" b="1" dirty="0">
                <a:latin typeface="Gill Sans"/>
                <a:cs typeface="Gill Sans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140D6-EF4C-E74E-86EB-4CE2CB4D43BE}"/>
              </a:ext>
            </a:extLst>
          </p:cNvPr>
          <p:cNvSpPr txBox="1"/>
          <p:nvPr/>
        </p:nvSpPr>
        <p:spPr>
          <a:xfrm>
            <a:off x="5969000" y="5562421"/>
            <a:ext cx="3039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941100"/>
                </a:solidFill>
                <a:latin typeface="Chalkduster" panose="03050602040202020205" pitchFamily="66" charset="77"/>
              </a:rPr>
              <a:t>+ cortisol</a:t>
            </a:r>
          </a:p>
        </p:txBody>
      </p:sp>
    </p:spTree>
    <p:extLst>
      <p:ext uri="{BB962C8B-B14F-4D97-AF65-F5344CB8AC3E}">
        <p14:creationId xmlns:p14="http://schemas.microsoft.com/office/powerpoint/2010/main" val="361665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1529" y="615801"/>
            <a:ext cx="5011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Gill Sans"/>
                <a:cs typeface="Gill Sans"/>
              </a:rPr>
              <a:t>Runner’s high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3130" y="2255686"/>
            <a:ext cx="37899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Gill Sans"/>
                <a:cs typeface="Gill Sans"/>
              </a:rPr>
              <a:t>Masks pain. </a:t>
            </a:r>
          </a:p>
          <a:p>
            <a:r>
              <a:rPr lang="en-US" sz="4800" b="1" dirty="0">
                <a:latin typeface="Gill Sans"/>
                <a:cs typeface="Gill Sans"/>
              </a:rPr>
              <a:t>20 minutes</a:t>
            </a:r>
          </a:p>
        </p:txBody>
      </p:sp>
    </p:spTree>
    <p:extLst>
      <p:ext uri="{BB962C8B-B14F-4D97-AF65-F5344CB8AC3E}">
        <p14:creationId xmlns:p14="http://schemas.microsoft.com/office/powerpoint/2010/main" val="83346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33" y="378982"/>
            <a:ext cx="8649269" cy="5952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9176" y="6298918"/>
            <a:ext cx="220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</a:t>
            </a:r>
            <a:r>
              <a:rPr lang="en-US" dirty="0" err="1"/>
              <a:t>andyellowood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7338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030" y="2332038"/>
            <a:ext cx="4897213" cy="452596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Gill Sans"/>
                <a:ea typeface="ＭＳ Ｐゴシック" pitchFamily="-108" charset="-128"/>
                <a:cs typeface="Gill Sans"/>
              </a:rPr>
              <a:t>Laugh</a:t>
            </a:r>
          </a:p>
          <a:p>
            <a:r>
              <a:rPr lang="en-US" sz="4800" b="1" dirty="0">
                <a:solidFill>
                  <a:srgbClr val="000000"/>
                </a:solidFill>
                <a:latin typeface="Gill Sans"/>
                <a:ea typeface="ＭＳ Ｐゴシック" pitchFamily="-108" charset="-128"/>
                <a:cs typeface="Gill Sans"/>
              </a:rPr>
              <a:t>Cry </a:t>
            </a:r>
            <a:r>
              <a:rPr lang="en-US" sz="4000" b="1" dirty="0">
                <a:solidFill>
                  <a:srgbClr val="000000"/>
                </a:solidFill>
                <a:latin typeface="Gill Sans"/>
                <a:ea typeface="ＭＳ Ｐゴシック" pitchFamily="-108" charset="-128"/>
                <a:cs typeface="Gill Sans"/>
              </a:rPr>
              <a:t>(or tear up)</a:t>
            </a:r>
            <a:endParaRPr lang="en-US" sz="4800" b="1" dirty="0">
              <a:solidFill>
                <a:srgbClr val="000000"/>
              </a:solidFill>
              <a:latin typeface="Gill Sans"/>
              <a:ea typeface="ＭＳ Ｐゴシック" pitchFamily="-108" charset="-128"/>
              <a:cs typeface="Gill Sans"/>
            </a:endParaRPr>
          </a:p>
          <a:p>
            <a:r>
              <a:rPr lang="en-US" sz="4800" b="1" dirty="0">
                <a:solidFill>
                  <a:srgbClr val="000000"/>
                </a:solidFill>
                <a:latin typeface="Gill Sans"/>
                <a:ea typeface="ＭＳ Ｐゴシック" pitchFamily="-108" charset="-128"/>
                <a:cs typeface="Gill Sans"/>
              </a:rPr>
              <a:t>Eat spicy food</a:t>
            </a:r>
          </a:p>
        </p:txBody>
      </p:sp>
      <p:pic>
        <p:nvPicPr>
          <p:cNvPr id="1116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4413" y="0"/>
            <a:ext cx="4210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486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6000" b="1" dirty="0">
                <a:solidFill>
                  <a:srgbClr val="800000"/>
                </a:solidFill>
                <a:latin typeface="Gill Sans"/>
                <a:ea typeface="ＭＳ Ｐゴシック" pitchFamily="-65" charset="-128"/>
                <a:cs typeface="Gill Sans"/>
              </a:rPr>
              <a:t>DIY – </a:t>
            </a:r>
            <a:r>
              <a:rPr lang="en-US" sz="3600" dirty="0">
                <a:solidFill>
                  <a:srgbClr val="800000"/>
                </a:solidFill>
                <a:latin typeface="Gill Sans"/>
                <a:ea typeface="ＭＳ Ｐゴシック" pitchFamily="-65" charset="-128"/>
                <a:cs typeface="Gill Sans"/>
              </a:rPr>
              <a:t>Do it yourself</a:t>
            </a:r>
          </a:p>
          <a:p>
            <a:pPr eaLnBrk="0" hangingPunct="0">
              <a:defRPr/>
            </a:pPr>
            <a:r>
              <a:rPr lang="en-US" sz="6000" b="1" dirty="0">
                <a:solidFill>
                  <a:srgbClr val="800000"/>
                </a:solidFill>
                <a:latin typeface="Gill Sans"/>
                <a:ea typeface="ＭＳ Ｐゴシック" pitchFamily="-65" charset="-128"/>
                <a:cs typeface="Gill Sans"/>
              </a:rPr>
              <a:t>Endorphin</a:t>
            </a:r>
            <a:r>
              <a:rPr lang="en-US" sz="3600" b="1" dirty="0">
                <a:solidFill>
                  <a:srgbClr val="800000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7642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8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6000" b="1" dirty="0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Laughter yoga</a:t>
            </a:r>
          </a:p>
        </p:txBody>
      </p:sp>
      <p:sp>
        <p:nvSpPr>
          <p:cNvPr id="2908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0" y="4267200"/>
            <a:ext cx="2895600" cy="609600"/>
          </a:xfrm>
        </p:spPr>
        <p:txBody>
          <a:bodyPr>
            <a:normAutofit fontScale="92500" lnSpcReduction="10000"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endParaRPr lang="en-US" sz="4000" dirty="0">
              <a:solidFill>
                <a:schemeClr val="tx2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082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75" y="1066800"/>
            <a:ext cx="915987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226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" y="-8023412"/>
            <a:ext cx="19709161" cy="148814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99" y="-1135529"/>
            <a:ext cx="12106836" cy="23756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16705" y="747059"/>
            <a:ext cx="6006353" cy="58569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865718" y="1001059"/>
            <a:ext cx="6006353" cy="58569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297" y="2031999"/>
            <a:ext cx="1462408" cy="147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dirty="0">
              <a:solidFill>
                <a:srgbClr val="89898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286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727450"/>
            <a:ext cx="495300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69" name="Picture 8" descr="kataria &amp; mar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63169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dirty="0">
              <a:solidFill>
                <a:srgbClr val="89898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491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727450"/>
            <a:ext cx="495300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3717925"/>
            <a:ext cx="34417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600" b="1" dirty="0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Fake it</a:t>
            </a:r>
          </a:p>
          <a:p>
            <a:r>
              <a:rPr lang="en-US" sz="6600" b="1" dirty="0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‘til you </a:t>
            </a:r>
          </a:p>
          <a:p>
            <a:r>
              <a:rPr lang="en-US" sz="6600" b="1" dirty="0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make 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5275" y="609600"/>
            <a:ext cx="37687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8372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33400" y="1600200"/>
            <a:ext cx="51498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600" b="1" dirty="0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eye contact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172200" y="0"/>
            <a:ext cx="19113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600" b="1" dirty="0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clap</a:t>
            </a:r>
            <a:endParaRPr lang="en-US" sz="6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7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dirty="0">
              <a:solidFill>
                <a:srgbClr val="89898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696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727450"/>
            <a:ext cx="495300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4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4267200"/>
            <a:ext cx="2549525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65" name="TextBox 13"/>
          <p:cNvSpPr txBox="1">
            <a:spLocks noChangeArrowheads="1"/>
          </p:cNvSpPr>
          <p:nvPr/>
        </p:nvSpPr>
        <p:spPr bwMode="auto">
          <a:xfrm>
            <a:off x="-3124200" y="2971800"/>
            <a:ext cx="1841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6600" b="1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296966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27038" y="4267200"/>
            <a:ext cx="416083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67" name="Rectangle 9"/>
          <p:cNvSpPr>
            <a:spLocks noChangeArrowheads="1"/>
          </p:cNvSpPr>
          <p:nvPr/>
        </p:nvSpPr>
        <p:spPr bwMode="auto">
          <a:xfrm>
            <a:off x="3733800" y="3429000"/>
            <a:ext cx="5410200" cy="8382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296968" name="TextBox 12"/>
          <p:cNvSpPr txBox="1">
            <a:spLocks noChangeArrowheads="1"/>
          </p:cNvSpPr>
          <p:nvPr/>
        </p:nvSpPr>
        <p:spPr bwMode="auto">
          <a:xfrm>
            <a:off x="1066800" y="381000"/>
            <a:ext cx="699611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800" dirty="0">
                <a:solidFill>
                  <a:srgbClr val="660066"/>
                </a:solidFill>
                <a:latin typeface="Marker Felt" charset="0"/>
                <a:ea typeface="Marker Felt" charset="0"/>
                <a:cs typeface="Marker Felt" charset="0"/>
              </a:rPr>
              <a:t>Ho.    Ho. </a:t>
            </a:r>
          </a:p>
          <a:p>
            <a:pPr algn="ctr"/>
            <a:r>
              <a:rPr lang="en-US" sz="8800" dirty="0">
                <a:solidFill>
                  <a:srgbClr val="660066"/>
                </a:solidFill>
                <a:latin typeface="Marker Felt" charset="0"/>
                <a:ea typeface="Marker Felt" charset="0"/>
                <a:cs typeface="Marker Felt" charset="0"/>
              </a:rPr>
              <a:t>Ha!    Ha!    Ha</a:t>
            </a:r>
            <a:r>
              <a:rPr lang="en-US" sz="7200" dirty="0">
                <a:solidFill>
                  <a:srgbClr val="660066"/>
                </a:solidFill>
                <a:latin typeface="Marker Felt" charset="0"/>
                <a:ea typeface="Marker Felt" charset="0"/>
                <a:cs typeface="Marker Felt" charset="0"/>
              </a:rPr>
              <a:t>!</a:t>
            </a:r>
          </a:p>
        </p:txBody>
      </p:sp>
      <p:sp>
        <p:nvSpPr>
          <p:cNvPr id="296969" name="Rectangle 17"/>
          <p:cNvSpPr>
            <a:spLocks noChangeArrowheads="1"/>
          </p:cNvSpPr>
          <p:nvPr/>
        </p:nvSpPr>
        <p:spPr bwMode="auto">
          <a:xfrm>
            <a:off x="4114800" y="6400800"/>
            <a:ext cx="5029200" cy="4572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501606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8991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0" lang="en-US" altLang="ja-JP" sz="7200" b="1" dirty="0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Laughter practice</a:t>
            </a:r>
          </a:p>
        </p:txBody>
      </p:sp>
      <p:sp>
        <p:nvSpPr>
          <p:cNvPr id="2560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981200"/>
            <a:ext cx="69342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kumimoji="0" lang="en-US" altLang="ja-JP" dirty="0">
                <a:ea typeface="ＭＳ Ｐゴシック" charset="-128"/>
                <a:cs typeface="ＭＳ Ｐゴシック" charset="-128"/>
              </a:rPr>
              <a:t>Beth Agnew</a:t>
            </a:r>
          </a:p>
          <a:p>
            <a:pPr eaLnBrk="1" hangingPunct="1">
              <a:buFontTx/>
              <a:buNone/>
            </a:pPr>
            <a:r>
              <a:rPr kumimoji="0" lang="en-US" altLang="ja-JP" dirty="0">
                <a:ea typeface="ＭＳ Ｐゴシック" charset="-128"/>
                <a:cs typeface="ＭＳ Ｐゴシック" charset="-128"/>
              </a:rPr>
              <a:t>www.laughpractice.blogspot.com</a:t>
            </a:r>
            <a:endParaRPr kumimoji="0" lang="en-US" altLang="ja-JP" sz="20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003" name="Rectangle 4"/>
          <p:cNvSpPr>
            <a:spLocks noChangeArrowheads="1"/>
          </p:cNvSpPr>
          <p:nvPr/>
        </p:nvSpPr>
        <p:spPr bwMode="auto">
          <a:xfrm>
            <a:off x="4833938" y="2236788"/>
            <a:ext cx="184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endParaRPr lang="ja-JP" altLang="en-US" sz="6000" b="1">
              <a:solidFill>
                <a:srgbClr val="A200DC"/>
              </a:solidFill>
              <a:latin typeface="Curlz MT" charset="0"/>
            </a:endParaRPr>
          </a:p>
        </p:txBody>
      </p:sp>
      <p:sp>
        <p:nvSpPr>
          <p:cNvPr id="256004" name="Rectangle 5"/>
          <p:cNvSpPr>
            <a:spLocks noChangeArrowheads="1"/>
          </p:cNvSpPr>
          <p:nvPr/>
        </p:nvSpPr>
        <p:spPr bwMode="auto">
          <a:xfrm>
            <a:off x="6507163" y="27368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endParaRPr lang="ja-JP" altLang="en-US" sz="1800">
              <a:latin typeface="Times New Roman" charset="0"/>
            </a:endParaRPr>
          </a:p>
        </p:txBody>
      </p:sp>
      <p:pic>
        <p:nvPicPr>
          <p:cNvPr id="256005" name="Picture 6"/>
          <p:cNvPicPr>
            <a:picLocks noGrp="1" noChangeAspect="1" noChangeArrowheads="1"/>
          </p:cNvPicPr>
          <p:nvPr>
            <p:ph type="media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343400" y="3257550"/>
            <a:ext cx="4800600" cy="3600450"/>
          </a:xfrm>
        </p:spPr>
      </p:pic>
    </p:spTree>
    <p:extLst>
      <p:ext uri="{BB962C8B-B14F-4D97-AF65-F5344CB8AC3E}">
        <p14:creationId xmlns:p14="http://schemas.microsoft.com/office/powerpoint/2010/main" val="26504712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800000"/>
                </a:solidFill>
                <a:latin typeface="Gill Sans" charset="0"/>
                <a:ea typeface="Gill Sans" charset="0"/>
                <a:cs typeface="Gill Sans" charset="0"/>
              </a:rPr>
              <a:t>Laughter practice</a:t>
            </a:r>
          </a:p>
        </p:txBody>
      </p:sp>
      <p:sp>
        <p:nvSpPr>
          <p:cNvPr id="301060" name="Rectangle 4"/>
          <p:cNvSpPr>
            <a:spLocks noChangeArrowheads="1"/>
          </p:cNvSpPr>
          <p:nvPr/>
        </p:nvSpPr>
        <p:spPr bwMode="auto">
          <a:xfrm>
            <a:off x="4833938" y="2236788"/>
            <a:ext cx="184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endParaRPr lang="en-US" sz="6000" b="1" dirty="0">
              <a:solidFill>
                <a:srgbClr val="A200DC"/>
              </a:solidFill>
              <a:latin typeface="Curlz MT" charset="0"/>
            </a:endParaRPr>
          </a:p>
        </p:txBody>
      </p:sp>
      <p:sp>
        <p:nvSpPr>
          <p:cNvPr id="301061" name="Rectangle 5"/>
          <p:cNvSpPr>
            <a:spLocks noChangeArrowheads="1"/>
          </p:cNvSpPr>
          <p:nvPr/>
        </p:nvSpPr>
        <p:spPr bwMode="auto">
          <a:xfrm>
            <a:off x="6507163" y="27368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endParaRPr lang="en-US" sz="1800" dirty="0">
              <a:latin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9B512-5B97-5343-90E0-9879C120E34D}"/>
              </a:ext>
            </a:extLst>
          </p:cNvPr>
          <p:cNvSpPr txBox="1"/>
          <p:nvPr/>
        </p:nvSpPr>
        <p:spPr>
          <a:xfrm>
            <a:off x="2732926" y="3236360"/>
            <a:ext cx="5440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https://www.youtube.com/watch?v=jknMEqLnepI&amp;t=7s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1987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2870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5008" y="4272677"/>
            <a:ext cx="412899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latin typeface="Gill Sans"/>
                <a:cs typeface="Gill Sans"/>
              </a:rPr>
              <a:t>Stories 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that touch 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your heart.</a:t>
            </a:r>
          </a:p>
        </p:txBody>
      </p:sp>
    </p:spTree>
    <p:extLst>
      <p:ext uri="{BB962C8B-B14F-4D97-AF65-F5344CB8AC3E}">
        <p14:creationId xmlns:p14="http://schemas.microsoft.com/office/powerpoint/2010/main" val="325238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493713" y="25130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ja-JP" altLang="en-US">
              <a:latin typeface="Times" charset="0"/>
              <a:ea typeface="Osaka" charset="0"/>
              <a:cs typeface="Osaka" charset="0"/>
            </a:endParaRP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58800"/>
            <a:ext cx="17526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" y="4075112"/>
            <a:ext cx="2062163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67" y="4710041"/>
            <a:ext cx="114935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187642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524000"/>
            <a:ext cx="125095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Box 2"/>
          <p:cNvSpPr txBox="1">
            <a:spLocks noChangeArrowheads="1"/>
          </p:cNvSpPr>
          <p:nvPr/>
        </p:nvSpPr>
        <p:spPr bwMode="auto">
          <a:xfrm>
            <a:off x="23813" y="8223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98456" y="369838"/>
            <a:ext cx="394531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b="1" dirty="0">
                <a:latin typeface="Gill Sans"/>
                <a:cs typeface="Gill Sans"/>
              </a:rPr>
              <a:t>Eating </a:t>
            </a:r>
          </a:p>
          <a:p>
            <a:pPr algn="r"/>
            <a:r>
              <a:rPr lang="en-US" sz="4800" b="1" dirty="0">
                <a:latin typeface="Gill Sans"/>
                <a:cs typeface="Gill Sans"/>
              </a:rPr>
              <a:t>with </a:t>
            </a:r>
          </a:p>
          <a:p>
            <a:pPr algn="r"/>
            <a:r>
              <a:rPr lang="en-US" sz="4800" b="1" dirty="0">
                <a:latin typeface="Gill Sans"/>
                <a:cs typeface="Gill Sans"/>
              </a:rPr>
              <a:t>mindfulness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8791" y="3847916"/>
            <a:ext cx="2146300" cy="2057400"/>
          </a:xfrm>
          <a:prstGeom prst="rect">
            <a:avLst/>
          </a:prstGeom>
        </p:spPr>
      </p:pic>
      <p:sp>
        <p:nvSpPr>
          <p:cNvPr id="6" name="Trapezoid 5"/>
          <p:cNvSpPr/>
          <p:nvPr/>
        </p:nvSpPr>
        <p:spPr>
          <a:xfrm>
            <a:off x="7694004" y="3734026"/>
            <a:ext cx="966767" cy="2346576"/>
          </a:xfrm>
          <a:prstGeom prst="trapezoid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apezoid 14"/>
          <p:cNvSpPr/>
          <p:nvPr/>
        </p:nvSpPr>
        <p:spPr>
          <a:xfrm rot="19180439">
            <a:off x="5838506" y="4457272"/>
            <a:ext cx="1366313" cy="2059048"/>
          </a:xfrm>
          <a:prstGeom prst="trapezoid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apezoid 15"/>
          <p:cNvSpPr/>
          <p:nvPr/>
        </p:nvSpPr>
        <p:spPr>
          <a:xfrm rot="4026349">
            <a:off x="6171542" y="2838691"/>
            <a:ext cx="1366313" cy="2059048"/>
          </a:xfrm>
          <a:prstGeom prst="trapezoi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56838" y="2542548"/>
            <a:ext cx="23455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halkduster"/>
                <a:cs typeface="Chalkduster"/>
              </a:rPr>
              <a:t>slowly</a:t>
            </a:r>
          </a:p>
          <a:p>
            <a:endParaRPr lang="en-US" dirty="0">
              <a:latin typeface="Chalkduster"/>
              <a:cs typeface="Chalkdust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06881" y="4267768"/>
            <a:ext cx="28042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halkduster"/>
                <a:cs typeface="Chalkduster"/>
              </a:rPr>
              <a:t>Spicy </a:t>
            </a:r>
            <a:r>
              <a:rPr lang="en-US" sz="4800" dirty="0">
                <a:solidFill>
                  <a:srgbClr val="FF0000"/>
                </a:solidFill>
                <a:latin typeface="Chalkduster"/>
                <a:cs typeface="Chalkduster"/>
                <a:sym typeface="Wingdings"/>
              </a:rPr>
              <a:t></a:t>
            </a:r>
            <a:endParaRPr lang="en-US" sz="4800" dirty="0">
              <a:solidFill>
                <a:srgbClr val="FF0000"/>
              </a:solidFill>
              <a:latin typeface="Chalkduster"/>
              <a:cs typeface="Chalkduster"/>
            </a:endParaRPr>
          </a:p>
          <a:p>
            <a:endParaRPr lang="en-US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055395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030" y="2332038"/>
            <a:ext cx="4897213" cy="452596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Gill Sans"/>
                <a:ea typeface="ＭＳ Ｐゴシック" pitchFamily="-108" charset="-128"/>
                <a:cs typeface="Gill Sans"/>
              </a:rPr>
              <a:t>Laugh</a:t>
            </a:r>
          </a:p>
          <a:p>
            <a:r>
              <a:rPr lang="en-US" sz="4800" b="1" dirty="0">
                <a:solidFill>
                  <a:srgbClr val="000000"/>
                </a:solidFill>
                <a:latin typeface="Gill Sans"/>
                <a:ea typeface="ＭＳ Ｐゴシック" pitchFamily="-108" charset="-128"/>
                <a:cs typeface="Gill Sans"/>
              </a:rPr>
              <a:t>Cry </a:t>
            </a:r>
            <a:r>
              <a:rPr lang="en-US" sz="4000" b="1" dirty="0">
                <a:solidFill>
                  <a:srgbClr val="000000"/>
                </a:solidFill>
                <a:latin typeface="Gill Sans"/>
                <a:ea typeface="ＭＳ Ｐゴシック" pitchFamily="-108" charset="-128"/>
                <a:cs typeface="Gill Sans"/>
              </a:rPr>
              <a:t>(or tear up)</a:t>
            </a:r>
            <a:endParaRPr lang="en-US" sz="4800" b="1" dirty="0">
              <a:solidFill>
                <a:srgbClr val="000000"/>
              </a:solidFill>
              <a:latin typeface="Gill Sans"/>
              <a:ea typeface="ＭＳ Ｐゴシック" pitchFamily="-108" charset="-128"/>
              <a:cs typeface="Gill Sans"/>
            </a:endParaRPr>
          </a:p>
          <a:p>
            <a:r>
              <a:rPr lang="en-US" sz="4800" b="1" dirty="0">
                <a:solidFill>
                  <a:srgbClr val="000000"/>
                </a:solidFill>
                <a:latin typeface="Gill Sans"/>
                <a:ea typeface="ＭＳ Ｐゴシック" pitchFamily="-108" charset="-128"/>
                <a:cs typeface="Gill Sans"/>
              </a:rPr>
              <a:t>Eat spicy food</a:t>
            </a:r>
          </a:p>
        </p:txBody>
      </p:sp>
      <p:pic>
        <p:nvPicPr>
          <p:cNvPr id="1116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4413" y="0"/>
            <a:ext cx="4210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4861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6000" b="1" dirty="0">
                <a:solidFill>
                  <a:srgbClr val="800000"/>
                </a:solidFill>
                <a:latin typeface="Gill Sans"/>
                <a:ea typeface="ＭＳ Ｐゴシック" pitchFamily="-65" charset="-128"/>
                <a:cs typeface="Gill Sans"/>
              </a:rPr>
              <a:t>DIY – </a:t>
            </a:r>
            <a:r>
              <a:rPr lang="en-US" sz="3600" dirty="0">
                <a:solidFill>
                  <a:srgbClr val="800000"/>
                </a:solidFill>
                <a:latin typeface="Gill Sans"/>
                <a:ea typeface="ＭＳ Ｐゴシック" pitchFamily="-65" charset="-128"/>
                <a:cs typeface="Gill Sans"/>
              </a:rPr>
              <a:t>Do it yourself</a:t>
            </a:r>
          </a:p>
          <a:p>
            <a:pPr eaLnBrk="0" hangingPunct="0">
              <a:defRPr/>
            </a:pPr>
            <a:r>
              <a:rPr lang="en-US" sz="6000" b="1" dirty="0">
                <a:solidFill>
                  <a:srgbClr val="800000"/>
                </a:solidFill>
                <a:latin typeface="Gill Sans"/>
                <a:ea typeface="ＭＳ Ｐゴシック" pitchFamily="-65" charset="-128"/>
                <a:cs typeface="Gill Sans"/>
              </a:rPr>
              <a:t>Endorphin</a:t>
            </a:r>
            <a:r>
              <a:rPr lang="en-US" sz="3600" b="1" dirty="0">
                <a:solidFill>
                  <a:srgbClr val="800000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871173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959"/>
            <a:ext cx="9724572" cy="68779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570" y="1415142"/>
            <a:ext cx="52650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Gill Sans"/>
                <a:cs typeface="Gill Sans"/>
              </a:rPr>
              <a:t>Parent </a:t>
            </a:r>
          </a:p>
          <a:p>
            <a:r>
              <a:rPr lang="en-US" sz="4800" b="1" dirty="0">
                <a:solidFill>
                  <a:srgbClr val="FFFF00"/>
                </a:solidFill>
                <a:latin typeface="Gill Sans"/>
                <a:cs typeface="Gill Sans"/>
              </a:rPr>
              <a:t>protecting child.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482" y="1404604"/>
            <a:ext cx="39128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Gill Sans"/>
                <a:cs typeface="Gill Sans"/>
              </a:rPr>
              <a:t>Avoid fights</a:t>
            </a:r>
          </a:p>
          <a:p>
            <a:r>
              <a:rPr lang="en-US" sz="4800" b="1" dirty="0">
                <a:solidFill>
                  <a:srgbClr val="FFFF00"/>
                </a:solidFill>
                <a:latin typeface="Gill Sans"/>
                <a:cs typeface="Gill Sans"/>
              </a:rPr>
              <a:t>you’ll lose.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570" y="1387507"/>
            <a:ext cx="41196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Gill Sans"/>
                <a:cs typeface="Gill Sans"/>
              </a:rPr>
              <a:t>Scares you:</a:t>
            </a:r>
          </a:p>
          <a:p>
            <a:r>
              <a:rPr lang="en-US" sz="4800" b="1" dirty="0">
                <a:solidFill>
                  <a:srgbClr val="FFFF00"/>
                </a:solidFill>
                <a:latin typeface="Gill Sans"/>
                <a:cs typeface="Gill Sans"/>
              </a:rPr>
              <a:t>touching fire</a:t>
            </a:r>
          </a:p>
        </p:txBody>
      </p:sp>
      <p:sp>
        <p:nvSpPr>
          <p:cNvPr id="6" name="Oval 5"/>
          <p:cNvSpPr/>
          <p:nvPr/>
        </p:nvSpPr>
        <p:spPr>
          <a:xfrm>
            <a:off x="5269538" y="1415142"/>
            <a:ext cx="918791" cy="882119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83938" y="2297261"/>
            <a:ext cx="918791" cy="882119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83938" y="3179380"/>
            <a:ext cx="918791" cy="882119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6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9407" y="4592922"/>
            <a:ext cx="44371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Gill Sans"/>
                <a:cs typeface="Gill Sans"/>
              </a:rPr>
              <a:t>20% less cortisol</a:t>
            </a:r>
          </a:p>
          <a:p>
            <a:pPr algn="r"/>
            <a:r>
              <a:rPr lang="en-US" sz="4000" b="1" dirty="0">
                <a:solidFill>
                  <a:schemeClr val="bg1"/>
                </a:solidFill>
                <a:latin typeface="Gill Sans"/>
                <a:cs typeface="Gill Sans"/>
              </a:rPr>
              <a:t>when bathing</a:t>
            </a:r>
          </a:p>
          <a:p>
            <a:pPr algn="r"/>
            <a:r>
              <a:rPr lang="en-US" sz="4000" b="1" dirty="0">
                <a:solidFill>
                  <a:schemeClr val="bg1"/>
                </a:solidFill>
                <a:latin typeface="Gill Sans"/>
                <a:cs typeface="Gill Sans"/>
              </a:rPr>
              <a:t>in winter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2403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Photo: Rafaela </a:t>
            </a:r>
            <a:r>
              <a:rPr lang="en-US" dirty="0" err="1">
                <a:solidFill>
                  <a:srgbClr val="FFFFFF"/>
                </a:solidFill>
                <a:latin typeface="Gill Sans"/>
                <a:cs typeface="Gill Sans"/>
              </a:rPr>
              <a:t>Takeshita</a:t>
            </a:r>
            <a:endParaRPr lang="en-US" dirty="0">
              <a:solidFill>
                <a:srgbClr val="FFFFFF"/>
              </a:solidFill>
              <a:latin typeface="Gill Sans"/>
              <a:cs typeface="Gill Sans"/>
            </a:endParaRPr>
          </a:p>
          <a:p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Japan News</a:t>
            </a:r>
          </a:p>
        </p:txBody>
      </p:sp>
    </p:spTree>
    <p:extLst>
      <p:ext uri="{BB962C8B-B14F-4D97-AF65-F5344CB8AC3E}">
        <p14:creationId xmlns:p14="http://schemas.microsoft.com/office/powerpoint/2010/main" val="219156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28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037" y="4437530"/>
            <a:ext cx="793962" cy="7986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32118" y="448236"/>
            <a:ext cx="7859058" cy="98611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F2F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5414" y="298828"/>
            <a:ext cx="70104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Gill Sans"/>
                <a:cs typeface="Gill Sans"/>
              </a:rPr>
              <a:t>This is your brain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958350" y="1314491"/>
            <a:ext cx="7246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halkduster"/>
                <a:cs typeface="Chalkduster"/>
              </a:rPr>
              <a:t>on happiness</a:t>
            </a:r>
          </a:p>
        </p:txBody>
      </p:sp>
    </p:spTree>
    <p:extLst>
      <p:ext uri="{BB962C8B-B14F-4D97-AF65-F5344CB8AC3E}">
        <p14:creationId xmlns:p14="http://schemas.microsoft.com/office/powerpoint/2010/main" val="325142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59" y="-131856"/>
            <a:ext cx="5412441" cy="4716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2049" y="2698796"/>
            <a:ext cx="30448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Gill Sans"/>
                <a:cs typeface="Gill Sans"/>
              </a:rPr>
              <a:t>BDNF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8062" y="4584700"/>
            <a:ext cx="664797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800" b="1" dirty="0">
                <a:latin typeface="Gill Sans"/>
                <a:cs typeface="Gill Sans"/>
              </a:rPr>
              <a:t>Brain-Derived </a:t>
            </a:r>
          </a:p>
          <a:p>
            <a:pPr algn="r"/>
            <a:r>
              <a:rPr lang="en-US" sz="4800" b="1" dirty="0" err="1">
                <a:latin typeface="Gill Sans"/>
                <a:cs typeface="Gill Sans"/>
              </a:rPr>
              <a:t>Neurotrophic</a:t>
            </a:r>
            <a:r>
              <a:rPr lang="en-US" sz="4800" b="1" dirty="0">
                <a:latin typeface="Gill Sans"/>
                <a:cs typeface="Gill Sans"/>
              </a:rPr>
              <a:t> Factor</a:t>
            </a:r>
            <a:endParaRPr lang="en-US" sz="48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994667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3407" y="76200"/>
            <a:ext cx="88560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Gill Sans"/>
                <a:cs typeface="Gill Sans"/>
              </a:rPr>
              <a:t>Exercise  increases </a:t>
            </a:r>
            <a:r>
              <a:rPr lang="en-US" sz="6600" b="1" dirty="0">
                <a:solidFill>
                  <a:srgbClr val="800000"/>
                </a:solidFill>
                <a:latin typeface="Gill Sans"/>
                <a:cs typeface="Gill Sans"/>
              </a:rPr>
              <a:t>BDNF</a:t>
            </a:r>
            <a:r>
              <a:rPr lang="en-US" sz="6000" dirty="0">
                <a:latin typeface="Gill Sans"/>
                <a:cs typeface="Gill San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514600"/>
            <a:ext cx="5602217" cy="434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3352800"/>
            <a:ext cx="3492963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 dirty="0">
              <a:latin typeface="Gill Sans"/>
              <a:cs typeface="Gill Sans"/>
            </a:endParaRPr>
          </a:p>
          <a:p>
            <a:endParaRPr lang="en-US" sz="4800" dirty="0">
              <a:latin typeface="Gill Sans"/>
              <a:cs typeface="Gill Sans"/>
            </a:endParaRPr>
          </a:p>
          <a:p>
            <a:r>
              <a:rPr lang="en-US" sz="4400" dirty="0">
                <a:latin typeface="Gill Sans"/>
                <a:cs typeface="Gill Sans"/>
              </a:rPr>
              <a:t>	- John Ratey</a:t>
            </a:r>
          </a:p>
          <a:p>
            <a:r>
              <a:rPr lang="en-US" sz="4400" dirty="0">
                <a:latin typeface="Gill Sans"/>
                <a:cs typeface="Gill Sans"/>
              </a:rPr>
              <a:t>	  Harvard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83600" y="6306048"/>
            <a:ext cx="9652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 err="1"/>
              <a:t>Hiryo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274" y="2995338"/>
            <a:ext cx="1911138" cy="16907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2205" y="3336583"/>
            <a:ext cx="375565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“Miracle-</a:t>
            </a:r>
            <a:r>
              <a:rPr lang="en-US" sz="4800" dirty="0" err="1">
                <a:latin typeface="Gill Sans"/>
                <a:cs typeface="Gill Sans"/>
              </a:rPr>
              <a:t>Gro</a:t>
            </a:r>
            <a:endParaRPr lang="en-US" sz="4800" dirty="0">
              <a:latin typeface="Gill Sans"/>
              <a:cs typeface="Gill Sans"/>
            </a:endParaRPr>
          </a:p>
          <a:p>
            <a:r>
              <a:rPr lang="en-US" sz="4800" dirty="0">
                <a:latin typeface="Gill Sans"/>
                <a:cs typeface="Gill Sans"/>
              </a:rPr>
              <a:t>For the Brain”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868" y="1527677"/>
            <a:ext cx="4419600" cy="5054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98267" y="1808143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800000"/>
                </a:solidFill>
              </a:rPr>
              <a:t>肥料</a:t>
            </a:r>
          </a:p>
        </p:txBody>
      </p:sp>
    </p:spTree>
    <p:extLst>
      <p:ext uri="{BB962C8B-B14F-4D97-AF65-F5344CB8AC3E}">
        <p14:creationId xmlns:p14="http://schemas.microsoft.com/office/powerpoint/2010/main" val="359225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4"/>
          <p:cNvSpPr>
            <a:spLocks noChangeArrowheads="1"/>
          </p:cNvSpPr>
          <p:nvPr/>
        </p:nvSpPr>
        <p:spPr bwMode="auto">
          <a:xfrm>
            <a:off x="4862513" y="6562725"/>
            <a:ext cx="39703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u="sng" dirty="0">
                <a:hlinkClick r:id="rId2"/>
              </a:rPr>
              <a:t>http://depts.washington.edu/adrcweb/BuchnerPresentation061307.pdf</a:t>
            </a:r>
            <a:endParaRPr lang="en-US" dirty="0"/>
          </a:p>
        </p:txBody>
      </p:sp>
      <p:sp>
        <p:nvSpPr>
          <p:cNvPr id="80898" name="TextBox 6"/>
          <p:cNvSpPr txBox="1">
            <a:spLocks noChangeArrowheads="1"/>
          </p:cNvSpPr>
          <p:nvPr/>
        </p:nvSpPr>
        <p:spPr bwMode="auto">
          <a:xfrm>
            <a:off x="26988" y="304800"/>
            <a:ext cx="363061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5400" b="1" dirty="0">
                <a:latin typeface="Gill Sans" charset="0"/>
                <a:cs typeface="Gill Sans" charset="0"/>
              </a:rPr>
              <a:t>Lab rats –</a:t>
            </a:r>
          </a:p>
          <a:p>
            <a:r>
              <a:rPr lang="en-US" sz="5400" b="1" dirty="0">
                <a:latin typeface="Gill Sans" charset="0"/>
                <a:cs typeface="Gill Sans" charset="0"/>
              </a:rPr>
              <a:t>Aerobic</a:t>
            </a:r>
          </a:p>
          <a:p>
            <a:r>
              <a:rPr lang="en-US" sz="5400" b="1" dirty="0">
                <a:latin typeface="Gill Sans" charset="0"/>
                <a:cs typeface="Gill Sans" charset="0"/>
              </a:rPr>
              <a:t>exercise,</a:t>
            </a:r>
          </a:p>
          <a:p>
            <a:endParaRPr lang="en-US" sz="5400" b="1" dirty="0">
              <a:latin typeface="Gill Sans" charset="0"/>
              <a:cs typeface="Gill Sans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" y="2819400"/>
            <a:ext cx="34290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54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learn </a:t>
            </a:r>
          </a:p>
          <a:p>
            <a:r>
              <a:rPr lang="en-US" sz="54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mazes</a:t>
            </a:r>
          </a:p>
          <a:p>
            <a:r>
              <a:rPr lang="en-US" sz="66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2 – 12</a:t>
            </a:r>
            <a:r>
              <a:rPr lang="en-US" sz="54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 x</a:t>
            </a:r>
          </a:p>
          <a:p>
            <a:r>
              <a:rPr lang="en-US" sz="54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faster</a:t>
            </a:r>
            <a:endParaRPr lang="en-US" sz="6000" b="1" dirty="0">
              <a:solidFill>
                <a:srgbClr val="800000"/>
              </a:solidFill>
              <a:latin typeface="Gill Sans" charset="0"/>
              <a:cs typeface="Gill Sans" charset="0"/>
            </a:endParaRPr>
          </a:p>
          <a:p>
            <a:endParaRPr lang="en-US" sz="5400" dirty="0">
              <a:solidFill>
                <a:srgbClr val="800000"/>
              </a:solidFill>
            </a:endParaRPr>
          </a:p>
        </p:txBody>
      </p:sp>
      <p:pic>
        <p:nvPicPr>
          <p:cNvPr id="8090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86000"/>
            <a:ext cx="16764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00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25955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0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0"/>
            <a:ext cx="4624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TextBox 5"/>
          <p:cNvSpPr txBox="1">
            <a:spLocks noChangeArrowheads="1"/>
          </p:cNvSpPr>
          <p:nvPr/>
        </p:nvSpPr>
        <p:spPr bwMode="auto">
          <a:xfrm>
            <a:off x="0" y="-152400"/>
            <a:ext cx="34925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6600" b="1" dirty="0">
                <a:latin typeface="Gill Sans" charset="0"/>
                <a:cs typeface="Gill Sans" charset="0"/>
              </a:rPr>
              <a:t>Schools </a:t>
            </a:r>
          </a:p>
          <a:p>
            <a:r>
              <a:rPr lang="en-US" sz="6600" b="1" dirty="0">
                <a:latin typeface="Gill Sans" charset="0"/>
                <a:cs typeface="Gill Sans" charset="0"/>
              </a:rPr>
              <a:t>with PE </a:t>
            </a:r>
          </a:p>
          <a:p>
            <a:r>
              <a:rPr lang="en-US" sz="6600" b="1" dirty="0">
                <a:latin typeface="Gill Sans" charset="0"/>
                <a:cs typeface="Gill Sans" charset="0"/>
              </a:rPr>
              <a:t>classes, </a:t>
            </a:r>
          </a:p>
        </p:txBody>
      </p:sp>
      <p:sp>
        <p:nvSpPr>
          <p:cNvPr id="109571" name="TextBox 6"/>
          <p:cNvSpPr txBox="1">
            <a:spLocks noChangeArrowheads="1"/>
          </p:cNvSpPr>
          <p:nvPr/>
        </p:nvSpPr>
        <p:spPr bwMode="auto">
          <a:xfrm>
            <a:off x="0" y="2819400"/>
            <a:ext cx="460692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60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students </a:t>
            </a:r>
          </a:p>
          <a:p>
            <a:r>
              <a:rPr lang="en-US" sz="60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better on   </a:t>
            </a:r>
          </a:p>
          <a:p>
            <a:r>
              <a:rPr lang="en-US" sz="60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science &amp; </a:t>
            </a:r>
          </a:p>
          <a:p>
            <a:r>
              <a:rPr lang="en-US" sz="60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math tests.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53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" grpId="0"/>
      <p:bldP spid="10957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0"/>
            <a:ext cx="4624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TextBox 5"/>
          <p:cNvSpPr txBox="1">
            <a:spLocks noChangeArrowheads="1"/>
          </p:cNvSpPr>
          <p:nvPr/>
        </p:nvSpPr>
        <p:spPr bwMode="auto">
          <a:xfrm>
            <a:off x="0" y="-152400"/>
            <a:ext cx="3932238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6600" b="1" dirty="0">
                <a:latin typeface="Gill Sans" charset="0"/>
                <a:cs typeface="Gill Sans" charset="0"/>
              </a:rPr>
              <a:t>After </a:t>
            </a:r>
          </a:p>
          <a:p>
            <a:r>
              <a:rPr lang="en-US" sz="6600" b="1" dirty="0">
                <a:latin typeface="Gill Sans" charset="0"/>
                <a:cs typeface="Gill Sans" charset="0"/>
              </a:rPr>
              <a:t>exercise,  </a:t>
            </a:r>
          </a:p>
          <a:p>
            <a:endParaRPr lang="en-US" sz="6600" b="1" dirty="0">
              <a:latin typeface="Gill Sans" charset="0"/>
              <a:cs typeface="Gill Sans" charset="0"/>
            </a:endParaRPr>
          </a:p>
        </p:txBody>
      </p:sp>
      <p:sp>
        <p:nvSpPr>
          <p:cNvPr id="109571" name="TextBox 6"/>
          <p:cNvSpPr txBox="1">
            <a:spLocks noChangeArrowheads="1"/>
          </p:cNvSpPr>
          <p:nvPr/>
        </p:nvSpPr>
        <p:spPr bwMode="auto">
          <a:xfrm>
            <a:off x="0" y="1905000"/>
            <a:ext cx="462438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60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20% faster   </a:t>
            </a:r>
          </a:p>
          <a:p>
            <a:r>
              <a:rPr lang="en-US" sz="60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learning</a:t>
            </a:r>
          </a:p>
          <a:p>
            <a:r>
              <a:rPr lang="en-US" sz="60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vocabulary.</a:t>
            </a:r>
          </a:p>
          <a:p>
            <a:endParaRPr lang="en-US" dirty="0"/>
          </a:p>
        </p:txBody>
      </p:sp>
      <p:sp>
        <p:nvSpPr>
          <p:cNvPr id="82948" name="TextBox 1"/>
          <p:cNvSpPr txBox="1">
            <a:spLocks noChangeArrowheads="1"/>
          </p:cNvSpPr>
          <p:nvPr/>
        </p:nvSpPr>
        <p:spPr bwMode="auto">
          <a:xfrm>
            <a:off x="-14288" y="6232525"/>
            <a:ext cx="4498976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2007 German study, cited in: High impact running improves learning   B. Winter, et al</a:t>
            </a:r>
          </a:p>
          <a:p>
            <a:pPr>
              <a:spcBef>
                <a:spcPct val="30000"/>
              </a:spcBef>
            </a:pPr>
            <a:r>
              <a:rPr lang="en-US" dirty="0"/>
              <a:t>Neurobiology of Learning and Memory 87 (2007) 597–609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0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" grpId="0"/>
      <p:bldP spid="10957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455" y="3484316"/>
            <a:ext cx="48204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ill Sans"/>
                <a:cs typeface="Gill Sans"/>
              </a:rPr>
              <a:t>Wendy Suzuki, PhD</a:t>
            </a:r>
          </a:p>
          <a:p>
            <a:r>
              <a:rPr lang="en-US" sz="3600" b="1" dirty="0">
                <a:solidFill>
                  <a:schemeClr val="bg1"/>
                </a:solidFill>
                <a:latin typeface="Gill Sans"/>
                <a:cs typeface="Gill Sans"/>
              </a:rPr>
              <a:t>Neuroscientist</a:t>
            </a:r>
          </a:p>
          <a:p>
            <a:r>
              <a:rPr lang="en-US" sz="3600" b="1" dirty="0">
                <a:solidFill>
                  <a:schemeClr val="bg1"/>
                </a:solidFill>
                <a:latin typeface="Gill Sans"/>
                <a:cs typeface="Gill Sans"/>
              </a:rPr>
              <a:t>New York </a:t>
            </a:r>
          </a:p>
          <a:p>
            <a:r>
              <a:rPr lang="en-US" sz="3600" b="1" dirty="0">
                <a:solidFill>
                  <a:schemeClr val="bg1"/>
                </a:solidFill>
                <a:latin typeface="Gill Sans"/>
                <a:cs typeface="Gill Sans"/>
              </a:rPr>
              <a:t>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16" y="277722"/>
            <a:ext cx="1976412" cy="30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0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455" y="20437"/>
            <a:ext cx="492304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Gill Sans"/>
                <a:cs typeface="Gill Sans"/>
              </a:rPr>
              <a:t>Watch. </a:t>
            </a:r>
          </a:p>
          <a:p>
            <a:endParaRPr lang="en-US" sz="4000" b="1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Gill Sans"/>
                <a:cs typeface="Gill Sans"/>
              </a:rPr>
              <a:t>Do what she does.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863" y="3003208"/>
            <a:ext cx="349326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Gill Sans"/>
                <a:cs typeface="Gill Sans"/>
              </a:rPr>
              <a:t>Repeat what</a:t>
            </a:r>
          </a:p>
          <a:p>
            <a:r>
              <a:rPr lang="en-US" sz="4000" b="1" dirty="0">
                <a:solidFill>
                  <a:schemeClr val="bg1"/>
                </a:solidFill>
                <a:latin typeface="Gill Sans"/>
                <a:cs typeface="Gill Sans"/>
              </a:rPr>
              <a:t>     she says.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DEF1AC-4479-9B49-829B-675994726D89}"/>
              </a:ext>
            </a:extLst>
          </p:cNvPr>
          <p:cNvSpPr/>
          <p:nvPr/>
        </p:nvSpPr>
        <p:spPr>
          <a:xfrm>
            <a:off x="2286000" y="310583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Wendy Suzuki TED talk  11:15 – 12:55</a:t>
            </a:r>
          </a:p>
          <a:p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https://www.youtube.com/watch?v=BHY0FxzoKZE&amp;t=2s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8892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848" y="3619626"/>
            <a:ext cx="4305152" cy="3197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6857" y="437861"/>
            <a:ext cx="6278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Single workout: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857" y="1619282"/>
            <a:ext cx="611943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Gill Sans"/>
                <a:cs typeface="Gill Sans"/>
              </a:rPr>
              <a:t>Increases dopamine, </a:t>
            </a:r>
          </a:p>
          <a:p>
            <a:r>
              <a:rPr lang="en-US" sz="4400" b="1" dirty="0">
                <a:latin typeface="Gill Sans"/>
                <a:cs typeface="Gill Sans"/>
              </a:rPr>
              <a:t>serotonin,</a:t>
            </a:r>
          </a:p>
          <a:p>
            <a:r>
              <a:rPr lang="en-US" sz="4400" b="1" dirty="0">
                <a:latin typeface="Gill Sans"/>
                <a:cs typeface="Gill Sans"/>
              </a:rPr>
              <a:t>noradrenaline </a:t>
            </a:r>
            <a:r>
              <a:rPr lang="en-US" sz="3200" b="1" dirty="0">
                <a:latin typeface="Gill Sans"/>
                <a:cs typeface="Gill Sans"/>
              </a:rPr>
              <a:t>(+mood)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094" y="1626554"/>
            <a:ext cx="72056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Gill Sans"/>
                <a:cs typeface="Gill Sans"/>
              </a:rPr>
              <a:t>Increases ability to shift, </a:t>
            </a:r>
          </a:p>
          <a:p>
            <a:r>
              <a:rPr lang="en-US" sz="4400" b="1" dirty="0">
                <a:latin typeface="Gill Sans"/>
                <a:cs typeface="Gill Sans"/>
              </a:rPr>
              <a:t>focus attention. </a:t>
            </a:r>
            <a:endParaRPr lang="en-US" sz="3200" b="1" dirty="0"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792" y="1619282"/>
            <a:ext cx="6865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Gill Sans"/>
                <a:cs typeface="Gill Sans"/>
              </a:rPr>
              <a:t>Increases reaction time </a:t>
            </a:r>
            <a:endParaRPr lang="en-US" sz="32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4952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857" y="437861"/>
            <a:ext cx="46412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Long-term: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857" y="1619282"/>
            <a:ext cx="773491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Gill Sans"/>
                <a:cs typeface="Gill Sans"/>
              </a:rPr>
              <a:t>Increases volume of </a:t>
            </a:r>
          </a:p>
          <a:p>
            <a:r>
              <a:rPr lang="en-US" sz="4400" b="1" dirty="0">
                <a:latin typeface="Gill Sans"/>
                <a:cs typeface="Gill Sans"/>
              </a:rPr>
              <a:t>brain cells in hippocampus</a:t>
            </a:r>
          </a:p>
          <a:p>
            <a:r>
              <a:rPr lang="en-US" sz="4400" b="1" dirty="0">
                <a:latin typeface="Gill Sans"/>
                <a:cs typeface="Gill Sans"/>
              </a:rPr>
              <a:t>(memory) </a:t>
            </a:r>
          </a:p>
          <a:p>
            <a:r>
              <a:rPr lang="en-US" sz="4400" b="1" dirty="0">
                <a:latin typeface="Gill Sans"/>
                <a:cs typeface="Gill Sans"/>
              </a:rPr>
              <a:t>serotonin,</a:t>
            </a:r>
          </a:p>
          <a:p>
            <a:r>
              <a:rPr lang="en-US" sz="4400" b="1" dirty="0">
                <a:latin typeface="Gill Sans"/>
                <a:cs typeface="Gill Sans"/>
              </a:rPr>
              <a:t>Noradrenaline</a:t>
            </a:r>
            <a:endParaRPr lang="en-US" sz="3200" b="1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325" y="1606666"/>
            <a:ext cx="57115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Gill Sans"/>
                <a:cs typeface="Gill Sans"/>
              </a:rPr>
              <a:t>Increases attention</a:t>
            </a:r>
          </a:p>
          <a:p>
            <a:r>
              <a:rPr lang="en-US" sz="4400" b="1" dirty="0">
                <a:latin typeface="Gill Sans"/>
                <a:cs typeface="Gill Sans"/>
              </a:rPr>
              <a:t>&amp; + mood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382" y="1627060"/>
            <a:ext cx="86088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Gill Sans"/>
                <a:cs typeface="Gill Sans"/>
              </a:rPr>
              <a:t>Protects brain (hippocampus, </a:t>
            </a:r>
          </a:p>
          <a:p>
            <a:r>
              <a:rPr lang="en-US" sz="4400" b="1" dirty="0">
                <a:latin typeface="Gill Sans"/>
                <a:cs typeface="Gill Sans"/>
              </a:rPr>
              <a:t>PFC) from aging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97" y="3618602"/>
            <a:ext cx="4305151" cy="31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0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828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037" y="4437530"/>
            <a:ext cx="793962" cy="7986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32118" y="448236"/>
            <a:ext cx="7859058" cy="98611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F2F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5414" y="343651"/>
            <a:ext cx="70104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Gill Sans"/>
                <a:cs typeface="Gill Sans"/>
              </a:rPr>
              <a:t>This is your brain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958350" y="1314491"/>
            <a:ext cx="7246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halkduster"/>
                <a:cs typeface="Chalkduster"/>
              </a:rPr>
              <a:t>on happiness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93999" y="5823398"/>
            <a:ext cx="6122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Gill Sans"/>
                <a:cs typeface="Gill Sans"/>
              </a:rPr>
              <a:t> a chemical story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8350" y="4262923"/>
            <a:ext cx="6122189" cy="2624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93999" y="6344827"/>
            <a:ext cx="1732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660066"/>
                </a:solidFill>
                <a:latin typeface="Gill Sans"/>
                <a:cs typeface="Gill Sans"/>
              </a:rPr>
              <a:t>dopamine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2281" y="5909348"/>
            <a:ext cx="1679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660066"/>
                </a:solidFill>
                <a:latin typeface="Gill Sans"/>
                <a:cs typeface="Gill Sans"/>
              </a:rPr>
              <a:t>serotonin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54916" y="4562458"/>
            <a:ext cx="1530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660066"/>
                </a:solidFill>
                <a:latin typeface="Gill Sans"/>
                <a:cs typeface="Gill Sans"/>
              </a:rPr>
              <a:t>oxytocin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88836" y="6285063"/>
            <a:ext cx="1365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660066"/>
                </a:solidFill>
                <a:latin typeface="Gill Sans"/>
                <a:cs typeface="Gill Sans"/>
              </a:rPr>
              <a:t>cortisol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6015" y="4774469"/>
            <a:ext cx="1786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660066"/>
                </a:solidFill>
                <a:latin typeface="Gill Sans"/>
                <a:cs typeface="Gill Sans"/>
              </a:rPr>
              <a:t>endorphin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54916" y="6285063"/>
            <a:ext cx="1138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660066"/>
                </a:solidFill>
                <a:latin typeface="Gill Sans"/>
                <a:cs typeface="Gill Sans"/>
              </a:rPr>
              <a:t>BDNF</a:t>
            </a:r>
          </a:p>
        </p:txBody>
      </p:sp>
    </p:spTree>
    <p:extLst>
      <p:ext uri="{BB962C8B-B14F-4D97-AF65-F5344CB8AC3E}">
        <p14:creationId xmlns:p14="http://schemas.microsoft.com/office/powerpoint/2010/main" val="5516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264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 rot="19845357">
            <a:off x="1305547" y="4251346"/>
            <a:ext cx="8281332" cy="1208329"/>
          </a:xfrm>
          <a:prstGeom prst="roundRect">
            <a:avLst/>
          </a:prstGeom>
          <a:solidFill>
            <a:srgbClr val="FFFF00">
              <a:alpha val="8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9798721">
            <a:off x="1571046" y="3978764"/>
            <a:ext cx="777648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35F7"/>
                </a:solidFill>
                <a:latin typeface="Gill Sans"/>
                <a:cs typeface="Gill Sans"/>
              </a:rPr>
              <a:t>Energy break</a:t>
            </a:r>
          </a:p>
        </p:txBody>
      </p:sp>
    </p:spTree>
    <p:extLst>
      <p:ext uri="{BB962C8B-B14F-4D97-AF65-F5344CB8AC3E}">
        <p14:creationId xmlns:p14="http://schemas.microsoft.com/office/powerpoint/2010/main" val="14361013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28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037" y="4437530"/>
            <a:ext cx="793962" cy="7986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32118" y="448236"/>
            <a:ext cx="7859058" cy="98611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F2F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5414" y="298828"/>
            <a:ext cx="70104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Gill Sans"/>
                <a:cs typeface="Gill Sans"/>
              </a:rPr>
              <a:t>This is your brain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958350" y="1314491"/>
            <a:ext cx="7246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halkduster"/>
                <a:cs typeface="Chalkduster"/>
              </a:rPr>
              <a:t>on happiness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8250" y="5651500"/>
            <a:ext cx="5098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19646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244EAB-D754-C240-A8A2-377AECAA2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952" y="-660400"/>
            <a:ext cx="68356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EB6125-2F0B-6147-A914-524636E433A7}"/>
              </a:ext>
            </a:extLst>
          </p:cNvPr>
          <p:cNvSpPr txBox="1"/>
          <p:nvPr/>
        </p:nvSpPr>
        <p:spPr>
          <a:xfrm>
            <a:off x="533400" y="1485900"/>
            <a:ext cx="2972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Thanks to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1C536B-8C6D-3D4B-AE0C-645E557E5825}"/>
              </a:ext>
            </a:extLst>
          </p:cNvPr>
          <p:cNvSpPr txBox="1"/>
          <p:nvPr/>
        </p:nvSpPr>
        <p:spPr>
          <a:xfrm>
            <a:off x="1586554" y="6070600"/>
            <a:ext cx="7469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for sponsoring me this year </a:t>
            </a:r>
          </a:p>
        </p:txBody>
      </p:sp>
    </p:spTree>
    <p:extLst>
      <p:ext uri="{BB962C8B-B14F-4D97-AF65-F5344CB8AC3E}">
        <p14:creationId xmlns:p14="http://schemas.microsoft.com/office/powerpoint/2010/main" val="23432250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6B5A66-CF18-EE4F-B6A2-2F7519EE0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456" y="201304"/>
            <a:ext cx="4458200" cy="62629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93321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41"/>
            <a:ext cx="6802011" cy="6135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882B53-7140-444F-8619-E2BE821C6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446" y="201305"/>
            <a:ext cx="2348210" cy="32988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CE604F-73D8-1B48-9890-7A3297B0D596}"/>
              </a:ext>
            </a:extLst>
          </p:cNvPr>
          <p:cNvSpPr txBox="1"/>
          <p:nvPr/>
        </p:nvSpPr>
        <p:spPr>
          <a:xfrm>
            <a:off x="6365662" y="3547598"/>
            <a:ext cx="29379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Usually </a:t>
            </a:r>
          </a:p>
          <a:p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3650 yen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640592-40C5-A141-9457-E89DEFD08C2E}"/>
              </a:ext>
            </a:extLst>
          </p:cNvPr>
          <p:cNvSpPr txBox="1"/>
          <p:nvPr/>
        </p:nvSpPr>
        <p:spPr>
          <a:xfrm>
            <a:off x="5619688" y="4890589"/>
            <a:ext cx="36838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halkduster" panose="03050602040202020205" pitchFamily="66" charset="77"/>
              </a:rPr>
              <a:t>During JALT</a:t>
            </a:r>
          </a:p>
          <a:p>
            <a:r>
              <a:rPr lang="en-US" sz="4800" dirty="0">
                <a:solidFill>
                  <a:srgbClr val="C00000"/>
                </a:solidFill>
                <a:latin typeface="Chalkduster" panose="03050602040202020205" pitchFamily="66" charset="77"/>
              </a:rPr>
              <a:t>2500 yen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DF117F-E81C-A34D-A3C0-82948C79E29C}"/>
              </a:ext>
            </a:extLst>
          </p:cNvPr>
          <p:cNvCxnSpPr>
            <a:cxnSpLocks/>
          </p:cNvCxnSpPr>
          <p:nvPr/>
        </p:nvCxnSpPr>
        <p:spPr>
          <a:xfrm>
            <a:off x="6399874" y="4332428"/>
            <a:ext cx="2937920" cy="60366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1459CB-14E9-B447-B3A9-1B8D8441D7D8}"/>
              </a:ext>
            </a:extLst>
          </p:cNvPr>
          <p:cNvCxnSpPr>
            <a:cxnSpLocks/>
          </p:cNvCxnSpPr>
          <p:nvPr/>
        </p:nvCxnSpPr>
        <p:spPr>
          <a:xfrm flipV="1">
            <a:off x="6399874" y="4332428"/>
            <a:ext cx="2535782" cy="57358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F31B8DB-E9F1-084E-9830-EF478D39DF28}"/>
              </a:ext>
            </a:extLst>
          </p:cNvPr>
          <p:cNvSpPr txBox="1"/>
          <p:nvPr/>
        </p:nvSpPr>
        <p:spPr>
          <a:xfrm>
            <a:off x="0" y="6296618"/>
            <a:ext cx="8980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+ pack of 5 emoji balloons + activities</a:t>
            </a:r>
          </a:p>
        </p:txBody>
      </p:sp>
    </p:spTree>
    <p:extLst>
      <p:ext uri="{BB962C8B-B14F-4D97-AF65-F5344CB8AC3E}">
        <p14:creationId xmlns:p14="http://schemas.microsoft.com/office/powerpoint/2010/main" val="324256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28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037" y="4437530"/>
            <a:ext cx="793962" cy="7986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32118" y="448236"/>
            <a:ext cx="7859058" cy="98611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F2F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5414" y="298828"/>
            <a:ext cx="70104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Gill Sans"/>
                <a:cs typeface="Gill Sans"/>
              </a:rPr>
              <a:t>This is your brain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958350" y="1314491"/>
            <a:ext cx="7246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halkduster"/>
                <a:cs typeface="Chalkduster"/>
              </a:rPr>
              <a:t>on happiness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8250" y="5651500"/>
            <a:ext cx="5098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7805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1949</Words>
  <Application>Microsoft Macintosh PowerPoint</Application>
  <PresentationFormat>On-screen Show (4:3)</PresentationFormat>
  <Paragraphs>553</Paragraphs>
  <Slides>95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12" baseType="lpstr">
      <vt:lpstr>ＭＳ Ｐゴシック</vt:lpstr>
      <vt:lpstr>Arial</vt:lpstr>
      <vt:lpstr>Baby Blocks</vt:lpstr>
      <vt:lpstr>Calibri</vt:lpstr>
      <vt:lpstr>Chalkduster</vt:lpstr>
      <vt:lpstr>Curlz MT</vt:lpstr>
      <vt:lpstr>Geneva</vt:lpstr>
      <vt:lpstr>Gill Sans</vt:lpstr>
      <vt:lpstr>Gill Sans MT</vt:lpstr>
      <vt:lpstr>Marker Felt</vt:lpstr>
      <vt:lpstr>Matura MT Script Capitals</vt:lpstr>
      <vt:lpstr>Osaka</vt:lpstr>
      <vt:lpstr>Palatino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Yoga Breathing</vt:lpstr>
      <vt:lpstr>Yoga Breathing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Laughter yoga</vt:lpstr>
      <vt:lpstr>PowerPoint Presentation</vt:lpstr>
      <vt:lpstr>PowerPoint Presentation</vt:lpstr>
      <vt:lpstr>PowerPoint Presentation</vt:lpstr>
      <vt:lpstr>Laughter practice</vt:lpstr>
      <vt:lpstr>Laughter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Helgesen</dc:creator>
  <cp:lastModifiedBy>Microsoft Office User</cp:lastModifiedBy>
  <cp:revision>106</cp:revision>
  <dcterms:created xsi:type="dcterms:W3CDTF">2018-03-17T11:46:26Z</dcterms:created>
  <dcterms:modified xsi:type="dcterms:W3CDTF">2020-10-19T06:05:57Z</dcterms:modified>
</cp:coreProperties>
</file>