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9" r:id="rId4"/>
    <p:sldId id="261" r:id="rId5"/>
    <p:sldId id="262" r:id="rId6"/>
    <p:sldId id="263" r:id="rId7"/>
    <p:sldId id="264" r:id="rId8"/>
    <p:sldId id="266" r:id="rId9"/>
    <p:sldId id="271" r:id="rId10"/>
    <p:sldId id="267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560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3945-AF81-CD4A-A452-B458B9B011CF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1EB2A-6503-3640-9295-2D23AE0EE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1B0A9-0875-BE4C-94F7-6C208D8942D3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E8A4AE-9091-354F-BFE1-A1AEB04B7A34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37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9E58D7-6D9A-5E41-A250-FA7EA1AB33D7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11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57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785EA2-F93A-9E40-B0ED-ADA6F7E340DF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12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Learn to Forgive.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Forgive others. Forgive yourself. 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Note</a:t>
            </a:r>
            <a:r>
              <a:rPr lang="en-US" baseline="0" dirty="0" smtClean="0">
                <a:ea typeface="ＭＳ Ｐゴシック" pitchFamily="1" charset="-128"/>
                <a:cs typeface="ＭＳ Ｐゴシック" pitchFamily="1" charset="-128"/>
              </a:rPr>
              <a:t> to teachers: as a follow-up, you might want to use “forgiveness quotations”. Students read six quotations/proverbs about forgiveness and rate them.  Free at: http://</a:t>
            </a:r>
            <a:r>
              <a:rPr lang="en-US" baseline="0" dirty="0" err="1" smtClean="0">
                <a:ea typeface="ＭＳ Ｐゴシック" pitchFamily="1" charset="-128"/>
                <a:cs typeface="ＭＳ Ｐゴシック" pitchFamily="1" charset="-128"/>
              </a:rPr>
              <a:t>www.eltandhappiness.com</a:t>
            </a:r>
            <a:r>
              <a:rPr lang="en-US" baseline="0" smtClean="0">
                <a:ea typeface="ＭＳ Ｐゴシック" pitchFamily="1" charset="-128"/>
                <a:cs typeface="ＭＳ Ｐゴシック" pitchFamily="1" charset="-128"/>
              </a:rPr>
              <a:t>/uploads/1/1/2/5/11251138/forgive_quotes10_min._for_happiness.pdf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785EA2-F93A-9E40-B0ED-ADA6F7E340DF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2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Learn to Forgive.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Forgive others. Forgive yourself.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en-US" altLang="ja-JP" dirty="0">
                <a:ea typeface="ＭＳ Ｐゴシック" pitchFamily="1" charset="-128"/>
                <a:cs typeface="ＭＳ Ｐゴシック" pitchFamily="1" charset="-128"/>
              </a:rPr>
              <a:t>27 years in prison</a:t>
            </a:r>
          </a:p>
          <a:p>
            <a:r>
              <a:rPr kumimoji="0" lang="en-US" altLang="ja-JP" dirty="0">
                <a:ea typeface="ＭＳ Ｐゴシック" pitchFamily="1" charset="-128"/>
                <a:cs typeface="ＭＳ Ｐゴシック" pitchFamily="1" charset="-128"/>
              </a:rPr>
              <a:t>Every right, every reason to </a:t>
            </a:r>
            <a:r>
              <a:rPr kumimoji="0" lang="en-US" altLang="ja-JP" dirty="0" smtClean="0">
                <a:ea typeface="ＭＳ Ｐゴシック" pitchFamily="1" charset="-128"/>
                <a:cs typeface="ＭＳ Ｐゴシック" pitchFamily="1" charset="-128"/>
              </a:rPr>
              <a:t>hate the people. But he said: (CLICK)</a:t>
            </a: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CA423F-58A9-AF41-965C-8DAC54566E94}" type="slidenum">
              <a:rPr lang="en-US" altLang="ja-JP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325E8-1C66-444B-9CA8-4F7914E3CFD0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14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Note</a:t>
            </a:r>
            <a:r>
              <a:rPr lang="en-US" baseline="0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 to teacher.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Make sure they know they won’t be asked to talk about the bad thing (it may be private).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Also give them time to think of something specific.  </a:t>
            </a:r>
            <a:endParaRPr lang="en-US" dirty="0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23FAAD-C056-594A-93DE-C2826CAAAB7A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Note</a:t>
            </a:r>
            <a:r>
              <a:rPr lang="en-US" baseline="0" dirty="0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t> to teacher. Read this is a slow, calm voice. Give them time to think about each line. </a:t>
            </a:r>
            <a:endParaRPr lang="en-US" dirty="0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73DA7C-A669-244F-A3FF-2C738A044C06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8454D4-C45A-B340-A9B4-52E0115FD8AD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2055F-95AC-CD42-8F50-2334859C406D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C2055F-95AC-CD42-8F50-2334859C406D}" type="slidenum">
              <a:rPr lang="en-US" smtClean="0">
                <a:latin typeface="Geneva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16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Genev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A552-20C8-F045-BB82-5311C5AB93A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1D5F-85C0-2645-8B22-E5AB184C1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centreforconfidence.co.uk/pp/overview.php?p=c2lkPTImdGlkPTAmaWQ9N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200400" y="1752600"/>
            <a:ext cx="381000" cy="685800"/>
          </a:xfrm>
          <a:prstGeom prst="rect">
            <a:avLst/>
          </a:prstGeom>
          <a:solidFill>
            <a:srgbClr val="0D0D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09600" y="1752600"/>
            <a:ext cx="304800" cy="685800"/>
          </a:xfrm>
          <a:prstGeom prst="rect">
            <a:avLst/>
          </a:prstGeom>
          <a:solidFill>
            <a:srgbClr val="0D0D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7963"/>
            <a:ext cx="412432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-317628588" y="1447800"/>
            <a:ext cx="326677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6000">
                <a:solidFill>
                  <a:srgbClr val="FFFF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Positive </a:t>
            </a:r>
          </a:p>
          <a:p>
            <a:pPr algn="r"/>
            <a:r>
              <a:rPr lang="en-US" sz="6000">
                <a:solidFill>
                  <a:srgbClr val="FFFF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psychology</a:t>
            </a:r>
          </a:p>
          <a:p>
            <a:pPr algn="r"/>
            <a:r>
              <a:rPr lang="en-US" sz="6000">
                <a:solidFill>
                  <a:srgbClr val="FFFF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in the </a:t>
            </a:r>
          </a:p>
          <a:p>
            <a:pPr algn="r"/>
            <a:r>
              <a:rPr lang="en-US" sz="6000">
                <a:solidFill>
                  <a:srgbClr val="FFFF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language classroom</a:t>
            </a: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304800" y="400050"/>
            <a:ext cx="8743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ELT </a:t>
            </a:r>
            <a:r>
              <a:rPr lang="en-US" sz="720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 &amp; </a:t>
            </a:r>
            <a:r>
              <a:rPr lang="en-US" sz="660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the science of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406609" y="5334000"/>
            <a:ext cx="56611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©</a:t>
            </a:r>
            <a:r>
              <a:rPr lang="en-US" sz="3600" dirty="0" smtClean="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Marc </a:t>
            </a:r>
            <a:r>
              <a:rPr lang="en-US" sz="3600" dirty="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Helgesen</a:t>
            </a:r>
            <a:endParaRPr lang="en-US" sz="3600" dirty="0" smtClean="0">
              <a:solidFill>
                <a:schemeClr val="bg1"/>
              </a:solidFill>
              <a:latin typeface="Gill Sans" pitchFamily="1" charset="0"/>
              <a:ea typeface="Calibri" pitchFamily="1" charset="0"/>
              <a:cs typeface="Calibri" pitchFamily="1" charset="0"/>
            </a:endParaRPr>
          </a:p>
          <a:p>
            <a:pPr algn="r"/>
            <a:r>
              <a:rPr lang="en-US" sz="3600" dirty="0" err="1" smtClean="0">
                <a:solidFill>
                  <a:schemeClr val="bg1"/>
                </a:solidFill>
                <a:latin typeface="Gill Sans" pitchFamily="1" charset="0"/>
                <a:ea typeface="Calibri" pitchFamily="1" charset="0"/>
                <a:cs typeface="Calibri" pitchFamily="1" charset="0"/>
              </a:rPr>
              <a:t>www.ELTandHappiness.com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Gill Sans"/>
                <a:ea typeface="ＭＳ Ｐゴシック" pitchFamily="1" charset="-128"/>
                <a:cs typeface="Gill Sans"/>
              </a:rPr>
              <a:t>Forgiveness </a:t>
            </a:r>
            <a:r>
              <a:rPr lang="en-US" dirty="0">
                <a:latin typeface="Gill Sans"/>
                <a:ea typeface="ＭＳ Ｐゴシック" pitchFamily="1" charset="-128"/>
                <a:cs typeface="Gill Sans"/>
              </a:rPr>
              <a:t>- </a:t>
            </a:r>
            <a:r>
              <a:rPr lang="en-US" b="1" dirty="0">
                <a:latin typeface="Gill Sans"/>
                <a:ea typeface="ＭＳ Ｐゴシック" pitchFamily="1" charset="-128"/>
                <a:cs typeface="Gill Sans"/>
              </a:rPr>
              <a:t>the science</a:t>
            </a:r>
            <a:endParaRPr lang="en-US" dirty="0">
              <a:latin typeface="Gill Sans"/>
              <a:ea typeface="ＭＳ Ｐゴシック" pitchFamily="1" charset="-128"/>
              <a:cs typeface="Gill Sans"/>
            </a:endParaRPr>
          </a:p>
        </p:txBody>
      </p:sp>
      <p:sp>
        <p:nvSpPr>
          <p:cNvPr id="242691" name="Rectangle 4"/>
          <p:cNvSpPr>
            <a:spLocks noChangeArrowheads="1"/>
          </p:cNvSpPr>
          <p:nvPr/>
        </p:nvSpPr>
        <p:spPr bwMode="auto">
          <a:xfrm>
            <a:off x="1836738" y="3082925"/>
            <a:ext cx="540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2692" name="Rectangle 5"/>
          <p:cNvSpPr>
            <a:spLocks noChangeArrowheads="1"/>
          </p:cNvSpPr>
          <p:nvPr/>
        </p:nvSpPr>
        <p:spPr bwMode="auto">
          <a:xfrm>
            <a:off x="2505075" y="2909888"/>
            <a:ext cx="625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762000" y="1559718"/>
            <a:ext cx="7924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Gill Sans" pitchFamily="1" charset="0"/>
              </a:rPr>
              <a:t>Studies of university students thinking </a:t>
            </a:r>
          </a:p>
          <a:p>
            <a:r>
              <a:rPr lang="en-US" sz="3200" dirty="0">
                <a:latin typeface="Gill Sans" pitchFamily="1" charset="0"/>
              </a:rPr>
              <a:t>about “hurtful memories” found those </a:t>
            </a:r>
          </a:p>
          <a:p>
            <a:r>
              <a:rPr lang="en-US" sz="3200" dirty="0">
                <a:latin typeface="Gill Sans" pitchFamily="1" charset="0"/>
              </a:rPr>
              <a:t>who forgive others have:</a:t>
            </a:r>
          </a:p>
          <a:p>
            <a:r>
              <a:rPr lang="en-US" sz="3200" dirty="0">
                <a:latin typeface="Gill Sans" pitchFamily="1" charset="0"/>
              </a:rPr>
              <a:t>	- less stress</a:t>
            </a:r>
          </a:p>
          <a:p>
            <a:r>
              <a:rPr lang="en-US" sz="3200" dirty="0">
                <a:latin typeface="Gill Sans" pitchFamily="1" charset="0"/>
              </a:rPr>
              <a:t>	- healthier body functions (heart rate, </a:t>
            </a:r>
          </a:p>
          <a:p>
            <a:r>
              <a:rPr lang="en-US" sz="3200" dirty="0">
                <a:latin typeface="Gill Sans" pitchFamily="1" charset="0"/>
              </a:rPr>
              <a:t>blood pressure, EMG  </a:t>
            </a:r>
            <a:r>
              <a:rPr lang="en-US" sz="1400" dirty="0">
                <a:latin typeface="Gill Sans" pitchFamily="1" charset="0"/>
              </a:rPr>
              <a:t>(</a:t>
            </a:r>
            <a:r>
              <a:rPr lang="en-US" sz="1400" dirty="0" err="1">
                <a:latin typeface="Gill Sans" pitchFamily="1" charset="0"/>
              </a:rPr>
              <a:t>electromyogram</a:t>
            </a:r>
            <a:r>
              <a:rPr lang="en-US" sz="1400" dirty="0">
                <a:latin typeface="Gill Sans" pitchFamily="1" charset="0"/>
              </a:rPr>
              <a:t> -- tests nerve/muscle function)</a:t>
            </a:r>
            <a:r>
              <a:rPr lang="en-US" sz="3200" dirty="0">
                <a:latin typeface="Gill Sans" pitchFamily="1" charset="0"/>
              </a:rPr>
              <a:t>)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762000" y="4572000"/>
            <a:ext cx="838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Gill Sans" pitchFamily="1" charset="0"/>
              </a:rPr>
              <a:t>Forgiving others also seems connected to less:</a:t>
            </a:r>
          </a:p>
          <a:p>
            <a:r>
              <a:rPr lang="en-US" sz="3200" dirty="0">
                <a:latin typeface="Gill Sans" pitchFamily="1" charset="0"/>
              </a:rPr>
              <a:t>	• anger		• depression 	</a:t>
            </a:r>
          </a:p>
          <a:p>
            <a:r>
              <a:rPr lang="en-US" sz="3200" dirty="0">
                <a:latin typeface="Gill Sans" pitchFamily="1" charset="0"/>
              </a:rPr>
              <a:t>	• negative thoughts  • alcohol/drug abuse</a:t>
            </a:r>
            <a:endParaRPr lang="en-US" dirty="0">
              <a:latin typeface="Palatino" pitchFamily="1" charset="0"/>
            </a:endParaRPr>
          </a:p>
        </p:txBody>
      </p:sp>
      <p:sp>
        <p:nvSpPr>
          <p:cNvPr id="242695" name="Rectangle 8"/>
          <p:cNvSpPr>
            <a:spLocks noChangeArrowheads="1"/>
          </p:cNvSpPr>
          <p:nvPr/>
        </p:nvSpPr>
        <p:spPr bwMode="auto">
          <a:xfrm>
            <a:off x="2874963" y="6126163"/>
            <a:ext cx="5343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>
                <a:latin typeface="Times New Roman" pitchFamily="1" charset="0"/>
                <a:hlinkClick r:id="rId3"/>
              </a:rPr>
              <a:t>https://www.amsa.org/healingthehealer/forgiveness.cfm</a:t>
            </a:r>
            <a:endParaRPr lang="en-US" dirty="0">
              <a:latin typeface="Times New Roman" pitchFamily="1" charset="0"/>
            </a:endParaRPr>
          </a:p>
          <a:p>
            <a:pPr algn="r"/>
            <a:r>
              <a:rPr lang="en-US" dirty="0">
                <a:latin typeface="Gill Sans" pitchFamily="1" charset="0"/>
              </a:rPr>
              <a:t>American Medical Association Student Association</a:t>
            </a:r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/>
      <p:bldP spid="272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" y="274638"/>
            <a:ext cx="9056037" cy="5762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963" y="5842000"/>
            <a:ext cx="1050658" cy="194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817241"/>
            <a:ext cx="8686800" cy="12195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04827" y="3319517"/>
            <a:ext cx="420414" cy="5517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0" y="2057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600" b="1" smtClean="0">
                <a:latin typeface="Gill Sans" charset="0"/>
                <a:ea typeface="ＭＳ Ｐゴシック" charset="-128"/>
                <a:cs typeface="ＭＳ Ｐゴシック" charset="-128"/>
              </a:rPr>
              <a:t>Forgive</a:t>
            </a:r>
            <a:endParaRPr lang="en-US" sz="40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73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0717" y="5410200"/>
            <a:ext cx="6400800" cy="1752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6000" b="1" dirty="0" smtClean="0">
                <a:solidFill>
                  <a:schemeClr val="bg1"/>
                </a:solidFill>
                <a:latin typeface="Gill Sans" pitchFamily="1" charset="0"/>
                <a:ea typeface="ＭＳ Ｐゴシック" pitchFamily="1" charset="-128"/>
                <a:cs typeface="ＭＳ Ｐゴシック" pitchFamily="1" charset="-128"/>
              </a:rPr>
              <a:t>Forgive</a:t>
            </a:r>
            <a:endParaRPr lang="en-US" sz="6000" dirty="0" smtClean="0">
              <a:solidFill>
                <a:srgbClr val="898989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51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0" y="2057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600" b="1" smtClean="0">
                <a:latin typeface="Gill Sans" charset="0"/>
                <a:ea typeface="ＭＳ Ｐゴシック" charset="-128"/>
                <a:cs typeface="ＭＳ Ｐゴシック" charset="-128"/>
              </a:rPr>
              <a:t>Forgive</a:t>
            </a:r>
            <a:endParaRPr lang="en-US" sz="400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73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0717" y="5410200"/>
            <a:ext cx="6400800" cy="17526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  <a:latin typeface="Gill Sans" pitchFamily="1" charset="0"/>
                <a:ea typeface="ＭＳ Ｐゴシック" pitchFamily="1" charset="-128"/>
                <a:cs typeface="ＭＳ Ｐゴシック" pitchFamily="1" charset="-128"/>
              </a:rPr>
              <a:t>Learn to forgive</a:t>
            </a:r>
            <a:endParaRPr lang="en-US" sz="6000" dirty="0" smtClean="0">
              <a:solidFill>
                <a:srgbClr val="898989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1271646" y="-3150"/>
            <a:ext cx="10415646" cy="70135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76200" y="3352800"/>
            <a:ext cx="5105400" cy="3505200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cs typeface="ＭＳ Ｐゴシック" pitchFamily="1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3276600"/>
            <a:ext cx="6248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1" charset="0"/>
              <a:buNone/>
            </a:pPr>
            <a:r>
              <a:rPr lang="en-US" altLang="ja-JP" sz="4000" dirty="0">
                <a:latin typeface="Gill Sans" pitchFamily="1" charset="0"/>
                <a:ea typeface="Gill Sans" pitchFamily="1" charset="0"/>
                <a:cs typeface="Gill Sans" pitchFamily="1" charset="0"/>
              </a:rPr>
              <a:t>Not to forgive is like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1" charset="0"/>
              <a:buNone/>
            </a:pPr>
            <a:r>
              <a:rPr lang="en-US" altLang="ja-JP" sz="4000" dirty="0">
                <a:latin typeface="Gill Sans" pitchFamily="1" charset="0"/>
                <a:ea typeface="Gill Sans" pitchFamily="1" charset="0"/>
                <a:cs typeface="Gill Sans" pitchFamily="1" charset="0"/>
              </a:rPr>
              <a:t>drinking poison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1" charset="0"/>
              <a:buNone/>
            </a:pPr>
            <a:r>
              <a:rPr lang="en-US" altLang="ja-JP" sz="4000" dirty="0">
                <a:latin typeface="Gill Sans" pitchFamily="1" charset="0"/>
                <a:ea typeface="Gill Sans" pitchFamily="1" charset="0"/>
                <a:cs typeface="Gill Sans" pitchFamily="1" charset="0"/>
              </a:rPr>
              <a:t>and then hoping it will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1" charset="0"/>
              <a:buNone/>
            </a:pPr>
            <a:r>
              <a:rPr lang="en-US" altLang="ja-JP" sz="4000" dirty="0">
                <a:latin typeface="Gill Sans" pitchFamily="1" charset="0"/>
                <a:ea typeface="Gill Sans" pitchFamily="1" charset="0"/>
                <a:cs typeface="Gill Sans" pitchFamily="1" charset="0"/>
              </a:rPr>
              <a:t>kill your enemies.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1" charset="0"/>
              <a:buNone/>
            </a:pPr>
            <a:r>
              <a:rPr lang="en-US" altLang="ja-JP" sz="4000" dirty="0">
                <a:latin typeface="Gill Sans" pitchFamily="1" charset="0"/>
                <a:ea typeface="Gill Sans" pitchFamily="1" charset="0"/>
                <a:cs typeface="Gill Sans" pitchFamily="1" charset="0"/>
              </a:rPr>
              <a:t>		 - Nelson Mandela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Forgive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429000" y="2971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Palatino" pitchFamily="1" charset="0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262313" y="2713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297238" y="2309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0354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2093913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381000" y="1114425"/>
            <a:ext cx="8915400" cy="4586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1" charset="2"/>
              <a:buChar char="¶"/>
            </a:pPr>
            <a:r>
              <a:rPr lang="en-US" sz="4400" dirty="0">
                <a:latin typeface="Gill Sans" pitchFamily="1" charset="0"/>
              </a:rPr>
              <a:t> Think of people who have hurt you. Who DIDN’T you forgive yet? </a:t>
            </a: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>
              <a:latin typeface="Palatino" pitchFamily="1" charset="0"/>
            </a:endParaRPr>
          </a:p>
          <a:p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767013"/>
            <a:ext cx="38385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1" charset="2"/>
              <a:buChar char="·"/>
            </a:pPr>
            <a:r>
              <a:rPr lang="en-US" sz="4400" dirty="0">
                <a:latin typeface="Palatino" pitchFamily="1" charset="0"/>
              </a:rPr>
              <a:t> </a:t>
            </a:r>
            <a:r>
              <a:rPr lang="en-US" sz="4400" dirty="0">
                <a:latin typeface="Gill Sans" pitchFamily="1" charset="0"/>
              </a:rPr>
              <a:t>Put one arm </a:t>
            </a:r>
          </a:p>
          <a:p>
            <a:pPr>
              <a:buFont typeface="Monotype Sorts" pitchFamily="1" charset="2"/>
              <a:buNone/>
            </a:pPr>
            <a:r>
              <a:rPr lang="en-US" sz="4400" dirty="0">
                <a:latin typeface="Gill Sans" pitchFamily="1" charset="0"/>
              </a:rPr>
              <a:t>	straight out.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5513" y="4400880"/>
            <a:ext cx="60528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Monotype Sorts" pitchFamily="1" charset="2"/>
              <a:buNone/>
            </a:pPr>
            <a:r>
              <a:rPr lang="en-US" sz="4400" dirty="0">
                <a:latin typeface="Gill Sans" pitchFamily="1" charset="0"/>
              </a:rPr>
              <a:t>Hold something </a:t>
            </a:r>
            <a:r>
              <a:rPr lang="en-US" sz="4400" dirty="0" smtClean="0">
                <a:latin typeface="Gill Sans" pitchFamily="1" charset="0"/>
              </a:rPr>
              <a:t>heavy</a:t>
            </a:r>
            <a:r>
              <a:rPr lang="en-US" sz="4400" dirty="0">
                <a:latin typeface="Gill Sans" pitchFamily="1" charset="0"/>
              </a:rPr>
              <a:t>.</a:t>
            </a:r>
            <a:endParaRPr lang="en-US" sz="4400" dirty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00600" y="4050018"/>
            <a:ext cx="1504950" cy="4981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3861245"/>
            <a:ext cx="131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84" y="2052022"/>
            <a:ext cx="3058773" cy="499233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14737" y="3288632"/>
            <a:ext cx="690813" cy="44115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46" y="3527484"/>
            <a:ext cx="1146520" cy="33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684" y="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800" dirty="0" err="1">
                <a:latin typeface="Monotype Sorts" pitchFamily="1" charset="2"/>
                <a:ea typeface="Osaka" pitchFamily="1" charset="-128"/>
                <a:cs typeface="Osaka" pitchFamily="1" charset="-128"/>
                <a:sym typeface="Monotype Sorts" pitchFamily="1" charset="2"/>
              </a:rPr>
              <a:t></a:t>
            </a:r>
            <a:r>
              <a:rPr lang="en-US" sz="3600" dirty="0">
                <a:latin typeface="Palatino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4900" dirty="0">
                <a:latin typeface="Gill Sans" pitchFamily="1" charset="0"/>
                <a:ea typeface="Gill Sans" pitchFamily="1" charset="0"/>
                <a:cs typeface="Gill Sans" pitchFamily="1" charset="0"/>
              </a:rPr>
              <a:t>Read </a:t>
            </a:r>
            <a:r>
              <a:rPr lang="en-US" sz="4900" dirty="0" smtClean="0">
                <a:latin typeface="Gill Sans" pitchFamily="1" charset="0"/>
                <a:ea typeface="Gill Sans" pitchFamily="1" charset="0"/>
                <a:cs typeface="Gill Sans" pitchFamily="1" charset="0"/>
              </a:rPr>
              <a:t>this silently. </a:t>
            </a:r>
            <a:br>
              <a:rPr lang="en-US" sz="4900" dirty="0" smtClean="0">
                <a:latin typeface="Gill Sans" pitchFamily="1" charset="0"/>
                <a:ea typeface="Gill Sans" pitchFamily="1" charset="0"/>
                <a:cs typeface="Gill Sans" pitchFamily="1" charset="0"/>
              </a:rPr>
            </a:br>
            <a:r>
              <a:rPr lang="en-US" sz="4900" dirty="0" smtClean="0">
                <a:latin typeface="Gill Sans" pitchFamily="1" charset="0"/>
                <a:ea typeface="Gill Sans" pitchFamily="1" charset="0"/>
                <a:cs typeface="Gill Sans" pitchFamily="1" charset="0"/>
              </a:rPr>
              <a:t>Your teacher will read it aloud:</a:t>
            </a:r>
            <a:endParaRPr lang="en-US" sz="4900" dirty="0">
              <a:latin typeface="Gill Sans" pitchFamily="1" charset="0"/>
              <a:ea typeface="Gill Sans" pitchFamily="1" charset="0"/>
              <a:cs typeface="Gill Sans" pitchFamily="1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8401"/>
            <a:ext cx="9144000" cy="60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i="1" dirty="0">
                <a:solidFill>
                  <a:srgbClr val="800000"/>
                </a:solidFill>
                <a:latin typeface="Gill Sans"/>
                <a:ea typeface="ＭＳ Ｐゴシック" pitchFamily="1" charset="-128"/>
                <a:cs typeface="Gill Sans"/>
              </a:rPr>
              <a:t>Someone did something bad to you.</a:t>
            </a:r>
            <a:endParaRPr lang="en-US" sz="4800" i="1" dirty="0" smtClean="0">
              <a:solidFill>
                <a:srgbClr val="800000"/>
              </a:solidFill>
              <a:latin typeface="Gill Sans"/>
              <a:ea typeface="ＭＳ Ｐゴシック" pitchFamily="1" charset="-128"/>
              <a:cs typeface="Gill Sans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Lucida Calligraphy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2273844"/>
            <a:ext cx="89670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1" charset="0"/>
              <a:buChar char="•"/>
            </a:pPr>
            <a:r>
              <a:rPr lang="en-US" sz="4400" i="1" dirty="0" smtClean="0">
                <a:solidFill>
                  <a:srgbClr val="800000"/>
                </a:solidFill>
                <a:latin typeface="Gill Sans"/>
                <a:cs typeface="Gill Sans"/>
              </a:rPr>
              <a:t>Forgiveness does NOT mean it was OK.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1" charset="0"/>
              <a:buChar char="•"/>
            </a:pPr>
            <a:r>
              <a:rPr lang="en-US" sz="4400" i="1" dirty="0">
                <a:solidFill>
                  <a:srgbClr val="800000"/>
                </a:solidFill>
                <a:latin typeface="Gill Sans"/>
                <a:cs typeface="Gill Sans"/>
              </a:rPr>
              <a:t>Forgiveness does NOT mean that person can do it again.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1" charset="0"/>
              <a:buChar char="•"/>
            </a:pPr>
            <a:r>
              <a:rPr lang="en-US" sz="4400" i="1" dirty="0">
                <a:solidFill>
                  <a:srgbClr val="800000"/>
                </a:solidFill>
                <a:latin typeface="Gill Sans"/>
                <a:cs typeface="Gill Sans"/>
              </a:rPr>
              <a:t>	Forgiveness is important for	things that must NOT be done	again.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143000"/>
            <a:ext cx="8983579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pitchFamily="1" charset="-128"/>
                <a:cs typeface="Gill Sans"/>
              </a:rPr>
              <a:t>When you do not forgive, who is hurt?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667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charset="-128"/>
                <a:cs typeface="Gill Sans"/>
              </a:rPr>
              <a:t>The person who did the bad thing usually doesn’t know</a:t>
            </a:r>
            <a:r>
              <a:rPr lang="en-US" sz="4400" i="1" dirty="0" smtClean="0">
                <a:solidFill>
                  <a:srgbClr val="800000"/>
                </a:solidFill>
                <a:latin typeface="Gill Sans"/>
                <a:ea typeface="ＭＳ Ｐゴシック" charset="-128"/>
                <a:cs typeface="Gill Sans"/>
              </a:rPr>
              <a:t>.</a:t>
            </a:r>
            <a:endParaRPr lang="en-US" sz="4400" i="1" dirty="0">
              <a:solidFill>
                <a:srgbClr val="800000"/>
              </a:solidFill>
              <a:latin typeface="Gill Sans"/>
              <a:ea typeface="ＭＳ Ｐゴシック" charset="-128"/>
              <a:cs typeface="Gill San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4400" i="1" dirty="0" smtClean="0">
                <a:solidFill>
                  <a:srgbClr val="800000"/>
                </a:solidFill>
                <a:latin typeface="Gill Sans"/>
                <a:ea typeface="ＭＳ Ｐゴシック" pitchFamily="-111" charset="-128"/>
                <a:cs typeface="Gill Sans"/>
              </a:rPr>
              <a:t> Or </a:t>
            </a: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pitchFamily="-111" charset="-128"/>
                <a:cs typeface="Gill Sans"/>
              </a:rPr>
              <a:t>doesn’t remember</a:t>
            </a:r>
            <a:r>
              <a:rPr lang="en-US" sz="4400" i="1" dirty="0" smtClean="0">
                <a:solidFill>
                  <a:srgbClr val="800000"/>
                </a:solidFill>
                <a:latin typeface="Gill Sans"/>
                <a:ea typeface="ＭＳ Ｐゴシック" pitchFamily="-111" charset="-128"/>
                <a:cs typeface="Gill Sans"/>
              </a:rPr>
              <a:t>.</a:t>
            </a:r>
            <a:endParaRPr lang="en-US" sz="4400" i="1" dirty="0">
              <a:solidFill>
                <a:srgbClr val="800000"/>
              </a:solidFill>
              <a:latin typeface="Gill Sans"/>
              <a:ea typeface="ＭＳ Ｐゴシック" charset="-128"/>
              <a:cs typeface="Gill San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4400" i="1" dirty="0" smtClean="0">
                <a:solidFill>
                  <a:srgbClr val="800000"/>
                </a:solidFill>
                <a:latin typeface="Gill Sans"/>
                <a:ea typeface="ＭＳ Ｐゴシック" pitchFamily="-111" charset="-128"/>
                <a:cs typeface="Gill Sans"/>
              </a:rPr>
              <a:t> Or </a:t>
            </a: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pitchFamily="-111" charset="-128"/>
                <a:cs typeface="Gill Sans"/>
              </a:rPr>
              <a:t>doesn’t care.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90564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en-US" sz="4400" i="1" dirty="0" smtClean="0">
              <a:solidFill>
                <a:srgbClr val="800000"/>
              </a:solidFill>
              <a:latin typeface="Gill Sans"/>
              <a:ea typeface="ＭＳ Ｐゴシック" pitchFamily="1" charset="-128"/>
              <a:cs typeface="Gill San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400" i="1" dirty="0" smtClean="0">
                <a:solidFill>
                  <a:srgbClr val="800000"/>
                </a:solidFill>
                <a:latin typeface="Gill Sans"/>
                <a:ea typeface="ＭＳ Ｐゴシック" pitchFamily="1" charset="-128"/>
                <a:cs typeface="Gill Sans"/>
              </a:rPr>
              <a:t>You </a:t>
            </a: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pitchFamily="1" charset="-128"/>
                <a:cs typeface="Gill Sans"/>
              </a:rPr>
              <a:t>carry the weight.</a:t>
            </a:r>
          </a:p>
          <a:p>
            <a:pPr eaLnBrk="1" hangingPunct="1">
              <a:lnSpc>
                <a:spcPct val="90000"/>
              </a:lnSpc>
            </a:pPr>
            <a:endParaRPr lang="en-US" sz="4400" i="1" dirty="0">
              <a:solidFill>
                <a:srgbClr val="800000"/>
              </a:solidFill>
              <a:latin typeface="Gill Sans"/>
              <a:ea typeface="ＭＳ Ｐゴシック" pitchFamily="1" charset="-128"/>
              <a:cs typeface="Gill San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400" i="1" dirty="0">
                <a:solidFill>
                  <a:srgbClr val="800000"/>
                </a:solidFill>
                <a:latin typeface="Gill Sans"/>
                <a:ea typeface="ＭＳ Ｐゴシック" pitchFamily="1" charset="-128"/>
                <a:cs typeface="Gill Sans"/>
              </a:rPr>
              <a:t>It does not help to know why the person did the bad thing.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0443" y="4976907"/>
            <a:ext cx="7086600" cy="13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3">
              <a:lnSpc>
                <a:spcPct val="90000"/>
              </a:lnSpc>
            </a:pPr>
            <a:r>
              <a:rPr lang="en-US" sz="4400" i="1" dirty="0">
                <a:solidFill>
                  <a:srgbClr val="800000"/>
                </a:solidFill>
                <a:latin typeface="Gill Sans"/>
                <a:cs typeface="Gill Sans"/>
              </a:rPr>
              <a:t>- Usually that person </a:t>
            </a:r>
          </a:p>
          <a:p>
            <a:pPr lvl="1">
              <a:lnSpc>
                <a:spcPct val="90000"/>
              </a:lnSpc>
            </a:pPr>
            <a:r>
              <a:rPr lang="en-US" sz="4400" i="1" dirty="0">
                <a:solidFill>
                  <a:srgbClr val="800000"/>
                </a:solidFill>
                <a:latin typeface="Gill Sans"/>
                <a:cs typeface="Gill Sans"/>
              </a:rPr>
              <a:t>			doesn’t know.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5185" y="1371600"/>
            <a:ext cx="7543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ill Sans"/>
                <a:ea typeface="ＭＳ Ｐゴシック" pitchFamily="1" charset="-128"/>
                <a:cs typeface="Gill Sans"/>
              </a:rPr>
              <a:t>The anger is in your heart.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51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89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Heavy, isn’t it?</a:t>
            </a:r>
            <a:r>
              <a:rPr lang="en-US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/>
            </a:r>
            <a:br>
              <a:rPr lang="en-US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</a:br>
            <a:endParaRPr lang="en-US" dirty="0">
              <a:latin typeface="Gill Sans" pitchFamily="1" charset="0"/>
              <a:ea typeface="Gill Sans" pitchFamily="1" charset="0"/>
              <a:cs typeface="Gill Sans" pitchFamily="1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429000" y="2971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Palatino" pitchFamily="1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62313" y="2713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297238" y="2309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0354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2093913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81000" y="1114425"/>
            <a:ext cx="6172200" cy="744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1" charset="2"/>
              <a:buNone/>
            </a:pPr>
            <a:endParaRPr lang="en-US" sz="4400" dirty="0" smtClean="0">
              <a:solidFill>
                <a:srgbClr val="800000"/>
              </a:solidFill>
              <a:latin typeface="Gill Sans" pitchFamily="1" charset="0"/>
              <a:ea typeface="Gill Sans" pitchFamily="1" charset="0"/>
              <a:cs typeface="Gill Sans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 smtClean="0">
              <a:solidFill>
                <a:srgbClr val="800000"/>
              </a:solidFill>
              <a:latin typeface="Gill Sans" pitchFamily="1" charset="0"/>
              <a:ea typeface="Gill Sans" pitchFamily="1" charset="0"/>
              <a:cs typeface="Gill Sans" pitchFamily="1" charset="0"/>
            </a:endParaRPr>
          </a:p>
          <a:p>
            <a:pPr>
              <a:buFont typeface="Monotype Sorts" pitchFamily="1" charset="2"/>
              <a:buNone/>
            </a:pP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You carry the weight.</a:t>
            </a:r>
          </a:p>
          <a:p>
            <a:pPr>
              <a:buFont typeface="Monotype Sorts" pitchFamily="1" charset="2"/>
              <a:buNone/>
            </a:pP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 </a:t>
            </a:r>
          </a:p>
          <a:p>
            <a:pPr>
              <a:buFont typeface="Monotype Sorts" pitchFamily="1" charset="2"/>
              <a:buNone/>
            </a:pP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You </a:t>
            </a:r>
            <a:r>
              <a:rPr lang="en-US" sz="4400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have the </a:t>
            </a: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power to        </a:t>
            </a:r>
            <a:endParaRPr lang="en-US" sz="4400" dirty="0">
              <a:solidFill>
                <a:srgbClr val="800000"/>
              </a:solidFill>
              <a:latin typeface="Gill Sans" pitchFamily="1" charset="0"/>
              <a:ea typeface="Gill Sans" pitchFamily="1" charset="0"/>
              <a:cs typeface="Gill Sans" pitchFamily="1" charset="0"/>
            </a:endParaRPr>
          </a:p>
          <a:p>
            <a:pPr>
              <a:buFont typeface="Monotype Sorts" pitchFamily="1" charset="2"/>
              <a:buNone/>
            </a:pPr>
            <a:r>
              <a:rPr lang="en-US" sz="4400" dirty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   </a:t>
            </a: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 </a:t>
            </a:r>
            <a:r>
              <a:rPr lang="en-US" sz="5400" b="1" i="1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let it go.</a:t>
            </a:r>
            <a:endParaRPr lang="en-US" sz="4400" dirty="0" smtClean="0">
              <a:solidFill>
                <a:srgbClr val="800000"/>
              </a:solidFill>
              <a:latin typeface="Gill Sans" pitchFamily="1" charset="0"/>
              <a:ea typeface="Gill Sans" pitchFamily="1" charset="0"/>
              <a:cs typeface="Gill Sans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Char char="¸"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4114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15" y="2712286"/>
            <a:ext cx="3640145" cy="4414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3215" y="4381345"/>
            <a:ext cx="951832" cy="381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940" y="4595774"/>
            <a:ext cx="1146520" cy="33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Gill Sans" pitchFamily="1" charset="0"/>
                <a:ea typeface="Gill Sans" pitchFamily="1" charset="0"/>
                <a:cs typeface="Gill Sans" pitchFamily="1" charset="0"/>
              </a:rPr>
              <a:t>Forgive</a:t>
            </a:r>
            <a:endParaRPr lang="en-US" dirty="0">
              <a:latin typeface="Gill Sans" pitchFamily="1" charset="0"/>
              <a:ea typeface="Gill Sans" pitchFamily="1" charset="0"/>
              <a:cs typeface="Gill Sans" pitchFamily="1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429000" y="2971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Palatino" pitchFamily="1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62313" y="2713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297238" y="2309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0354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>
              <a:latin typeface="Palatino" pitchFamily="1" charset="0"/>
            </a:endParaRP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2093913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endParaRPr lang="en-US">
              <a:latin typeface="Palatino" pitchFamily="1" charset="0"/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81000" y="1114425"/>
            <a:ext cx="6172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1" charset="2"/>
              <a:buNone/>
            </a:pP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You have the power to</a:t>
            </a:r>
          </a:p>
          <a:p>
            <a:pPr>
              <a:buFont typeface="Monotype Sorts" pitchFamily="1" charset="2"/>
              <a:buNone/>
            </a:pPr>
            <a:r>
              <a:rPr lang="en-US" sz="4400" dirty="0" smtClean="0">
                <a:solidFill>
                  <a:srgbClr val="8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let the hurt go. </a:t>
            </a:r>
          </a:p>
          <a:p>
            <a:pPr>
              <a:buFont typeface="Monotype Sorts" pitchFamily="1" charset="2"/>
              <a:buNone/>
            </a:pPr>
            <a:endParaRPr lang="en-US" sz="4400" dirty="0" smtClean="0">
              <a:solidFill>
                <a:srgbClr val="800000"/>
              </a:solidFill>
              <a:latin typeface="Gill Sans" pitchFamily="1" charset="0"/>
              <a:ea typeface="Gill Sans" pitchFamily="1" charset="0"/>
              <a:cs typeface="Gill Sans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 smtClean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Char char="¸"/>
            </a:pPr>
            <a:endParaRPr lang="en-US" sz="44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  <a:p>
            <a:pPr>
              <a:buFont typeface="Monotype Sorts" pitchFamily="1" charset="2"/>
              <a:buNone/>
            </a:pPr>
            <a:endParaRPr lang="en-US" sz="3600" dirty="0">
              <a:latin typeface="Palatino" pitchFamily="1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51888" y="4114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0999" y="3809760"/>
            <a:ext cx="438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Metaphor can teach</a:t>
            </a:r>
          </a:p>
          <a:p>
            <a:r>
              <a:rPr lang="en-US" sz="4000" dirty="0">
                <a:solidFill>
                  <a:srgbClr val="0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t</a:t>
            </a:r>
            <a:r>
              <a:rPr lang="en-US" sz="4000" dirty="0" smtClean="0">
                <a:solidFill>
                  <a:srgbClr val="0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hings we can’t </a:t>
            </a:r>
          </a:p>
          <a:p>
            <a:r>
              <a:rPr lang="en-US" sz="4000" dirty="0">
                <a:solidFill>
                  <a:srgbClr val="0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t</a:t>
            </a:r>
            <a:r>
              <a:rPr lang="en-US" sz="4000" dirty="0" smtClean="0">
                <a:solidFill>
                  <a:srgbClr val="000000"/>
                </a:solidFill>
                <a:latin typeface="Gill Sans" pitchFamily="1" charset="0"/>
                <a:ea typeface="Gill Sans" pitchFamily="1" charset="0"/>
                <a:cs typeface="Gill Sans" pitchFamily="1" charset="0"/>
              </a:rPr>
              <a:t>each directly.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15" y="2712286"/>
            <a:ext cx="3640145" cy="441464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28105" y="4267200"/>
            <a:ext cx="1261983" cy="5588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404</Words>
  <Application>Microsoft Macintosh PowerPoint</Application>
  <PresentationFormat>On-screen Show (4:3)</PresentationFormat>
  <Paragraphs>97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Forgive</vt:lpstr>
      <vt:lpstr>PowerPoint Presentation</vt:lpstr>
      <vt:lpstr>Forgive</vt:lpstr>
      <vt:lpstr> Read this silently.  Your teacher will read it aloud:</vt:lpstr>
      <vt:lpstr>PowerPoint Presentation</vt:lpstr>
      <vt:lpstr>PowerPoint Presentation</vt:lpstr>
      <vt:lpstr>Heavy, isn’t it? </vt:lpstr>
      <vt:lpstr>Forgive</vt:lpstr>
      <vt:lpstr>Forgiveness - the science</vt:lpstr>
      <vt:lpstr>PowerPoint Presentation</vt:lpstr>
      <vt:lpstr>Forgive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Helgesen</dc:creator>
  <cp:lastModifiedBy>Helgesen Marc</cp:lastModifiedBy>
  <cp:revision>21</cp:revision>
  <dcterms:created xsi:type="dcterms:W3CDTF">2012-04-27T01:25:11Z</dcterms:created>
  <dcterms:modified xsi:type="dcterms:W3CDTF">2012-04-29T01:22:33Z</dcterms:modified>
</cp:coreProperties>
</file>