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62" r:id="rId2"/>
    <p:sldId id="264" r:id="rId3"/>
    <p:sldId id="263" r:id="rId4"/>
    <p:sldId id="265" r:id="rId5"/>
    <p:sldId id="266" r:id="rId6"/>
    <p:sldId id="267" r:id="rId7"/>
    <p:sldId id="271" r:id="rId8"/>
    <p:sldId id="268" r:id="rId9"/>
    <p:sldId id="269" r:id="rId10"/>
    <p:sldId id="27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763"/>
    <p:restoredTop sz="96405"/>
  </p:normalViewPr>
  <p:slideViewPr>
    <p:cSldViewPr snapToGrid="0" snapToObjects="1">
      <p:cViewPr varScale="1">
        <p:scale>
          <a:sx n="109" d="100"/>
          <a:sy n="109" d="100"/>
        </p:scale>
        <p:origin x="216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A878E6-803C-F640-A673-80216134E71B}" type="datetimeFigureOut">
              <a:rPr lang="en-US" smtClean="0"/>
              <a:t>5/2/22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D66931-2CD0-BA43-9792-CF20F5B7E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311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36484-4994-C441-9FF1-1F63E423778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198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36484-4994-C441-9FF1-1F63E423778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487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845CC-B5BC-5147-9143-86B032405B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BEDFFA-D324-3949-8855-516DB6A119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BFFD8B-A464-C743-BEC9-381BCF96B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4DDE7-32A7-0044-927B-04FE9177F9D7}" type="datetimeFigureOut">
              <a:rPr lang="en-US" smtClean="0"/>
              <a:t>5/2/22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9ECA1D-AA70-494C-BF33-D54A4D3AC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4BDA8-AFB6-0A4B-8932-CAC03DEBE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FEA3-E7CE-0A4A-B495-81FA265E8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168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97566-9005-7D47-A722-B8D55D327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3F5CD1-5039-594F-993A-8328A26C3E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4CEBE8-0B31-7F45-AF1C-B144EF08C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4DDE7-32A7-0044-927B-04FE9177F9D7}" type="datetimeFigureOut">
              <a:rPr lang="en-US" smtClean="0"/>
              <a:t>5/2/22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E09F02-E724-6246-8B91-63BB40A9B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146D1-190A-8347-9621-EBC321277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FEA3-E7CE-0A4A-B495-81FA265E8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686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586CA4-7FCE-1E43-A63A-25803E412D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A62992-6FF1-E041-A5A8-B33F3CA9E3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CBFA3-1436-A54C-BECC-8E8CFD789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4DDE7-32A7-0044-927B-04FE9177F9D7}" type="datetimeFigureOut">
              <a:rPr lang="en-US" smtClean="0"/>
              <a:t>5/2/22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F679B3-88B3-B140-97C7-BC6F03F6E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CE233-3273-9B45-AAF5-E4382D2F0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FEA3-E7CE-0A4A-B495-81FA265E8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175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BA2ED-B2EE-7A47-81AD-4D2680D4E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CE354-5402-0141-A1D2-247E8FE466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DEE0E6-B6E3-004A-806C-77EFB28A5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4DDE7-32A7-0044-927B-04FE9177F9D7}" type="datetimeFigureOut">
              <a:rPr lang="en-US" smtClean="0"/>
              <a:t>5/2/22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E4BA4E-DA32-B548-8AFA-1C4D46DD0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D41D80-DFA6-8A4B-B163-6F82FEC14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FEA3-E7CE-0A4A-B495-81FA265E8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95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FBA79-D329-E840-BE9A-796C6DFB9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BE5FFE-0C08-604A-91C0-30035B740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C0F18-C4EA-5C4C-AECC-1DA52588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4DDE7-32A7-0044-927B-04FE9177F9D7}" type="datetimeFigureOut">
              <a:rPr lang="en-US" smtClean="0"/>
              <a:t>5/2/22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92BE0-BE3A-E943-B9E7-4580D9749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58C97-74EA-734E-80E4-ED512DEA6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FEA3-E7CE-0A4A-B495-81FA265E8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976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3B9D9-A02B-1A44-917D-9217E0CEA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098DD-245E-F746-ABDE-BAA47279A3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75D207-2A48-9546-83EA-506447CF17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D41FAC-6A81-3941-931A-02D7CB542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4DDE7-32A7-0044-927B-04FE9177F9D7}" type="datetimeFigureOut">
              <a:rPr lang="en-US" smtClean="0"/>
              <a:t>5/2/22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D176D3-A7FB-D146-A395-A6C072883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1E20D5-749E-DF4F-BF30-1D33869C2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FEA3-E7CE-0A4A-B495-81FA265E8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96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99698-C3D9-3E4E-A254-2A7975BE4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D36F31-09E1-6043-B2B4-44EA3B2E92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9AACDD-0DF4-D641-B710-71CFD0DA8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40AE6C-84EA-C54D-A6A2-2E33C9A4A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A95A4E-9E81-2746-88FA-1A56EAC41E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8C2259-EB2B-AD44-A567-744EB7201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4DDE7-32A7-0044-927B-04FE9177F9D7}" type="datetimeFigureOut">
              <a:rPr lang="en-US" smtClean="0"/>
              <a:t>5/2/22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7DD6ED-3F38-6B40-85E0-E5050A8D3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C5DEEF-62B7-9244-B9FB-D9179FD0B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FEA3-E7CE-0A4A-B495-81FA265E8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222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1F143-E980-9B4C-98B9-3BEC1530F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29AE0E-DB0D-9748-B96F-1328D1ACE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4DDE7-32A7-0044-927B-04FE9177F9D7}" type="datetimeFigureOut">
              <a:rPr lang="en-US" smtClean="0"/>
              <a:t>5/2/22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4618A9-74E5-CB4B-B9FD-B0F58E9E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62F9F0-E620-CB4D-9BFD-6DDF5721D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FEA3-E7CE-0A4A-B495-81FA265E8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62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EF4391-8667-524A-A3B8-8F55EBCAF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4DDE7-32A7-0044-927B-04FE9177F9D7}" type="datetimeFigureOut">
              <a:rPr lang="en-US" smtClean="0"/>
              <a:t>5/2/22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35E387-EA4F-FC4B-887B-5749232DC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3CC14F-67CE-994D-9630-826791606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FEA3-E7CE-0A4A-B495-81FA265E8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166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7FAF8-40D6-D645-913F-5601EBD32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569BC-BF9D-2346-B9DF-80CD3D13C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219E91-2E69-E74A-BFBF-4917AF7501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EFFD72-AF0A-724D-9FEF-7D993C3D3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4DDE7-32A7-0044-927B-04FE9177F9D7}" type="datetimeFigureOut">
              <a:rPr lang="en-US" smtClean="0"/>
              <a:t>5/2/22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EFC38C-D923-BA49-9FCE-21328FEF6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30FA71-B755-9144-8FB8-C5D0C52BC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FEA3-E7CE-0A4A-B495-81FA265E8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1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6200F-7557-C849-8A14-EBBEFCAC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7E7B5F-4781-C248-8F31-66AB6E0657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B1033C-3E50-7248-A303-CF5B923197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7F5AD2-095F-C047-AD8E-A56FE595C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4DDE7-32A7-0044-927B-04FE9177F9D7}" type="datetimeFigureOut">
              <a:rPr lang="en-US" smtClean="0"/>
              <a:t>5/2/22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C96604-B621-8D44-BD0E-B640B0EF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751B67-184A-404F-98C1-6F21B58F2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FEA3-E7CE-0A4A-B495-81FA265E8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21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C32909-5082-F647-B1C0-C871D2A53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F21419-D23F-564F-8E32-DDAFC32E45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78F10-0790-874D-9AD1-13024E5C72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4DDE7-32A7-0044-927B-04FE9177F9D7}" type="datetimeFigureOut">
              <a:rPr lang="en-US" smtClean="0"/>
              <a:t>5/2/22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ED605-28F4-F94B-A778-D7C1A029EC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1F77B-BF77-714F-A26C-6EC7EC4CE6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9FEA3-E7CE-0A4A-B495-81FA265E8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917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3" name="Rectangle 3"/>
          <p:cNvSpPr>
            <a:spLocks noChangeArrowheads="1"/>
          </p:cNvSpPr>
          <p:nvPr/>
        </p:nvSpPr>
        <p:spPr bwMode="auto">
          <a:xfrm>
            <a:off x="5642435" y="3017632"/>
            <a:ext cx="237468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solidFill>
                  <a:srgbClr val="800000"/>
                </a:solidFill>
                <a:latin typeface="Gill Sans"/>
                <a:ea typeface="Apple Casual" charset="0"/>
                <a:cs typeface="Gill Sans"/>
              </a:rPr>
              <a:t>Playfulness</a:t>
            </a:r>
          </a:p>
        </p:txBody>
      </p:sp>
      <p:sp>
        <p:nvSpPr>
          <p:cNvPr id="609284" name="Rectangle 4"/>
          <p:cNvSpPr>
            <a:spLocks noChangeArrowheads="1"/>
          </p:cNvSpPr>
          <p:nvPr/>
        </p:nvSpPr>
        <p:spPr bwMode="auto">
          <a:xfrm>
            <a:off x="9280888" y="2710816"/>
            <a:ext cx="23920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800000"/>
                </a:solidFill>
                <a:latin typeface="Gill Sans"/>
                <a:ea typeface="Comic Sans MS" charset="0"/>
                <a:cs typeface="Gill Sans"/>
              </a:rPr>
              <a:t>Connection</a:t>
            </a:r>
          </a:p>
        </p:txBody>
      </p:sp>
      <p:sp>
        <p:nvSpPr>
          <p:cNvPr id="110597" name="Rectangle 5"/>
          <p:cNvSpPr>
            <a:spLocks noChangeArrowheads="1"/>
          </p:cNvSpPr>
          <p:nvPr/>
        </p:nvSpPr>
        <p:spPr bwMode="auto">
          <a:xfrm>
            <a:off x="5537200" y="5208589"/>
            <a:ext cx="184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4000">
              <a:latin typeface="Comic Sans MS" charset="0"/>
            </a:endParaRPr>
          </a:p>
        </p:txBody>
      </p:sp>
      <p:sp>
        <p:nvSpPr>
          <p:cNvPr id="609286" name="Rectangle 6"/>
          <p:cNvSpPr>
            <a:spLocks noChangeArrowheads="1"/>
          </p:cNvSpPr>
          <p:nvPr/>
        </p:nvSpPr>
        <p:spPr bwMode="auto">
          <a:xfrm>
            <a:off x="8102141" y="4850545"/>
            <a:ext cx="138409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800" dirty="0">
                <a:solidFill>
                  <a:srgbClr val="800000"/>
                </a:solidFill>
                <a:latin typeface="Gill Sans"/>
                <a:ea typeface="Apple Casual" charset="0"/>
                <a:cs typeface="Gill Sans"/>
              </a:rPr>
              <a:t>Flow</a:t>
            </a:r>
          </a:p>
        </p:txBody>
      </p:sp>
      <p:sp>
        <p:nvSpPr>
          <p:cNvPr id="609287" name="Freeform 7"/>
          <p:cNvSpPr>
            <a:spLocks/>
          </p:cNvSpPr>
          <p:nvPr/>
        </p:nvSpPr>
        <p:spPr bwMode="auto">
          <a:xfrm>
            <a:off x="7897846" y="3200290"/>
            <a:ext cx="1349375" cy="1295400"/>
          </a:xfrm>
          <a:custGeom>
            <a:avLst/>
            <a:gdLst>
              <a:gd name="T0" fmla="*/ 2147483647 w 850"/>
              <a:gd name="T1" fmla="*/ 2147483647 h 816"/>
              <a:gd name="T2" fmla="*/ 2147483647 w 850"/>
              <a:gd name="T3" fmla="*/ 2147483647 h 816"/>
              <a:gd name="T4" fmla="*/ 2147483647 w 850"/>
              <a:gd name="T5" fmla="*/ 2147483647 h 816"/>
              <a:gd name="T6" fmla="*/ 2147483647 w 850"/>
              <a:gd name="T7" fmla="*/ 2147483647 h 816"/>
              <a:gd name="T8" fmla="*/ 2147483647 w 850"/>
              <a:gd name="T9" fmla="*/ 2147483647 h 816"/>
              <a:gd name="T10" fmla="*/ 2147483647 w 850"/>
              <a:gd name="T11" fmla="*/ 2147483647 h 816"/>
              <a:gd name="T12" fmla="*/ 2147483647 w 850"/>
              <a:gd name="T13" fmla="*/ 2147483647 h 816"/>
              <a:gd name="T14" fmla="*/ 2147483647 w 850"/>
              <a:gd name="T15" fmla="*/ 2147483647 h 816"/>
              <a:gd name="T16" fmla="*/ 2147483647 w 850"/>
              <a:gd name="T17" fmla="*/ 0 h 816"/>
              <a:gd name="T18" fmla="*/ 2147483647 w 850"/>
              <a:gd name="T19" fmla="*/ 0 h 816"/>
              <a:gd name="T20" fmla="*/ 2147483647 w 850"/>
              <a:gd name="T21" fmla="*/ 2147483647 h 816"/>
              <a:gd name="T22" fmla="*/ 2147483647 w 850"/>
              <a:gd name="T23" fmla="*/ 2147483647 h 816"/>
              <a:gd name="T24" fmla="*/ 2147483647 w 850"/>
              <a:gd name="T25" fmla="*/ 2147483647 h 816"/>
              <a:gd name="T26" fmla="*/ 2147483647 w 850"/>
              <a:gd name="T27" fmla="*/ 2147483647 h 81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50"/>
              <a:gd name="T43" fmla="*/ 0 h 816"/>
              <a:gd name="T44" fmla="*/ 850 w 850"/>
              <a:gd name="T45" fmla="*/ 816 h 81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50" h="816">
                <a:moveTo>
                  <a:pt x="418" y="816"/>
                </a:moveTo>
                <a:cubicBezTo>
                  <a:pt x="370" y="768"/>
                  <a:pt x="322" y="720"/>
                  <a:pt x="274" y="672"/>
                </a:cubicBezTo>
                <a:cubicBezTo>
                  <a:pt x="268" y="666"/>
                  <a:pt x="263" y="661"/>
                  <a:pt x="258" y="656"/>
                </a:cubicBezTo>
                <a:lnTo>
                  <a:pt x="130" y="480"/>
                </a:lnTo>
                <a:lnTo>
                  <a:pt x="82" y="288"/>
                </a:lnTo>
                <a:cubicBezTo>
                  <a:pt x="30" y="185"/>
                  <a:pt x="0" y="178"/>
                  <a:pt x="54" y="200"/>
                </a:cubicBezTo>
                <a:lnTo>
                  <a:pt x="226" y="96"/>
                </a:lnTo>
                <a:lnTo>
                  <a:pt x="418" y="48"/>
                </a:lnTo>
                <a:lnTo>
                  <a:pt x="610" y="0"/>
                </a:lnTo>
                <a:lnTo>
                  <a:pt x="850" y="0"/>
                </a:lnTo>
                <a:lnTo>
                  <a:pt x="802" y="240"/>
                </a:lnTo>
                <a:cubicBezTo>
                  <a:pt x="703" y="486"/>
                  <a:pt x="637" y="531"/>
                  <a:pt x="722" y="468"/>
                </a:cubicBezTo>
                <a:lnTo>
                  <a:pt x="562" y="672"/>
                </a:lnTo>
                <a:lnTo>
                  <a:pt x="418" y="816"/>
                </a:lnTo>
                <a:close/>
              </a:path>
            </a:pathLst>
          </a:custGeom>
          <a:solidFill>
            <a:srgbClr val="FF0D2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9288" name="Oval 8"/>
          <p:cNvSpPr>
            <a:spLocks noChangeArrowheads="1"/>
          </p:cNvSpPr>
          <p:nvPr/>
        </p:nvSpPr>
        <p:spPr bwMode="auto">
          <a:xfrm>
            <a:off x="5629275" y="1288059"/>
            <a:ext cx="3657600" cy="35052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9289" name="Oval 9"/>
          <p:cNvSpPr>
            <a:spLocks noChangeArrowheads="1"/>
          </p:cNvSpPr>
          <p:nvPr/>
        </p:nvSpPr>
        <p:spPr bwMode="auto">
          <a:xfrm>
            <a:off x="7953597" y="1447690"/>
            <a:ext cx="3657600" cy="35052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9290" name="Oval 10"/>
          <p:cNvSpPr>
            <a:spLocks noChangeArrowheads="1"/>
          </p:cNvSpPr>
          <p:nvPr/>
        </p:nvSpPr>
        <p:spPr bwMode="auto">
          <a:xfrm>
            <a:off x="7302251" y="3211911"/>
            <a:ext cx="3657600" cy="35052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721176-8221-144D-9A80-A88FBFB3255C}"/>
              </a:ext>
            </a:extLst>
          </p:cNvPr>
          <p:cNvSpPr txBox="1"/>
          <p:nvPr/>
        </p:nvSpPr>
        <p:spPr>
          <a:xfrm>
            <a:off x="8055593" y="3412540"/>
            <a:ext cx="9376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True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Fun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EDFE85-497F-224F-ACBD-FC08661B5333}"/>
              </a:ext>
            </a:extLst>
          </p:cNvPr>
          <p:cNvSpPr txBox="1"/>
          <p:nvPr/>
        </p:nvSpPr>
        <p:spPr>
          <a:xfrm>
            <a:off x="5922779" y="1630938"/>
            <a:ext cx="2595903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   You felt </a:t>
            </a:r>
            <a:r>
              <a:rPr lang="en-US" sz="2000" u="sng" dirty="0">
                <a:latin typeface="Gill Sans" panose="020B0502020104020203" pitchFamily="34" charset="-79"/>
                <a:cs typeface="Gill Sans" panose="020B0502020104020203" pitchFamily="34" charset="-79"/>
              </a:rPr>
              <a:t>lighthearted</a:t>
            </a:r>
            <a:r>
              <a:rPr 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</a:p>
          <a:p>
            <a:r>
              <a:rPr 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and </a:t>
            </a:r>
            <a:r>
              <a:rPr lang="en-US" sz="2000" u="sng" dirty="0">
                <a:latin typeface="Gill Sans" panose="020B0502020104020203" pitchFamily="34" charset="-79"/>
                <a:cs typeface="Gill Sans" panose="020B0502020104020203" pitchFamily="34" charset="-79"/>
              </a:rPr>
              <a:t>free</a:t>
            </a:r>
            <a:r>
              <a:rPr 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.</a:t>
            </a:r>
          </a:p>
          <a:p>
            <a:r>
              <a:rPr 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   You were playing </a:t>
            </a:r>
          </a:p>
          <a:p>
            <a:r>
              <a:rPr 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just to enjoy it, </a:t>
            </a:r>
          </a:p>
          <a:p>
            <a:r>
              <a:rPr 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not to win a game. 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2955CB-E62D-174E-894E-67B33F285B8C}"/>
              </a:ext>
            </a:extLst>
          </p:cNvPr>
          <p:cNvSpPr txBox="1"/>
          <p:nvPr/>
        </p:nvSpPr>
        <p:spPr>
          <a:xfrm>
            <a:off x="9171318" y="1630938"/>
            <a:ext cx="2299027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You shared a </a:t>
            </a:r>
          </a:p>
          <a:p>
            <a:r>
              <a:rPr 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 special experience </a:t>
            </a:r>
          </a:p>
          <a:p>
            <a:r>
              <a:rPr 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   with someone </a:t>
            </a:r>
          </a:p>
          <a:p>
            <a:r>
              <a:rPr 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     (or something). </a:t>
            </a:r>
          </a:p>
          <a:p>
            <a:endParaRPr lang="en-US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F89D57-C496-EC40-AF17-21EC6ACAED42}"/>
              </a:ext>
            </a:extLst>
          </p:cNvPr>
          <p:cNvSpPr txBox="1"/>
          <p:nvPr/>
        </p:nvSpPr>
        <p:spPr>
          <a:xfrm>
            <a:off x="7825746" y="5497643"/>
            <a:ext cx="2910284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You were totally involved. </a:t>
            </a:r>
          </a:p>
          <a:p>
            <a:r>
              <a:rPr lang="en-US" sz="2000" dirty="0"/>
              <a:t>    You did NOT notice </a:t>
            </a:r>
          </a:p>
          <a:p>
            <a:r>
              <a:rPr lang="en-US" sz="2000" dirty="0"/>
              <a:t>        time going by. 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1FB0B5-84C2-7446-94EC-64A9382892BD}"/>
              </a:ext>
            </a:extLst>
          </p:cNvPr>
          <p:cNvSpPr txBox="1"/>
          <p:nvPr/>
        </p:nvSpPr>
        <p:spPr>
          <a:xfrm>
            <a:off x="1036448" y="187485"/>
            <a:ext cx="99999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Gill Sans" panose="020B0502020104020203" pitchFamily="34" charset="-79"/>
                <a:cs typeface="Gill Sans" panose="020B0502020104020203" pitchFamily="34" charset="-79"/>
              </a:rPr>
              <a:t>When did you </a:t>
            </a:r>
            <a:r>
              <a:rPr lang="en-US" sz="4800" b="1" i="1" dirty="0">
                <a:latin typeface="Gill Sans" panose="020B0502020104020203" pitchFamily="34" charset="-79"/>
                <a:cs typeface="Gill Sans" panose="020B0502020104020203" pitchFamily="34" charset="-79"/>
              </a:rPr>
              <a:t>really </a:t>
            </a:r>
            <a:r>
              <a:rPr lang="en-US" sz="4800" b="1" dirty="0">
                <a:latin typeface="Gill Sans" panose="020B0502020104020203" pitchFamily="34" charset="-79"/>
                <a:cs typeface="Gill Sans" panose="020B0502020104020203" pitchFamily="34" charset="-79"/>
              </a:rPr>
              <a:t>have </a:t>
            </a:r>
            <a:r>
              <a:rPr lang="en-US" sz="4800" b="1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FUN</a:t>
            </a:r>
            <a:r>
              <a:rPr lang="en-US" sz="4800" b="1" dirty="0">
                <a:latin typeface="Gill Sans" panose="020B0502020104020203" pitchFamily="34" charset="-79"/>
                <a:cs typeface="Gill Sans" panose="020B0502020104020203" pitchFamily="34" charset="-79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5F58F3-80C8-E24B-8154-8D57AE7D6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872" y="1630938"/>
            <a:ext cx="3029715" cy="43425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B42FF2-9F66-0342-820E-351DA4129908}"/>
              </a:ext>
            </a:extLst>
          </p:cNvPr>
          <p:cNvSpPr txBox="1"/>
          <p:nvPr/>
        </p:nvSpPr>
        <p:spPr>
          <a:xfrm>
            <a:off x="898075" y="909362"/>
            <a:ext cx="4095160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This book</a:t>
            </a:r>
          </a:p>
          <a:p>
            <a:endParaRPr lang="en-US" sz="400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endParaRPr lang="en-US" sz="400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endParaRPr lang="en-US" sz="400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endParaRPr lang="en-US" sz="400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endParaRPr lang="en-US" sz="400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endParaRPr lang="en-US" sz="200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endParaRPr lang="en-US" sz="200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endParaRPr lang="en-US" sz="400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r>
              <a:rPr lang="en-US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says we need…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19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609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9283" grpId="0"/>
      <p:bldP spid="609284" grpId="0"/>
      <p:bldP spid="609286" grpId="0"/>
      <p:bldP spid="609287" grpId="0" animBg="1"/>
      <p:bldP spid="609288" grpId="0" animBg="1"/>
      <p:bldP spid="609289" grpId="0" animBg="1"/>
      <p:bldP spid="609290" grpId="0" animBg="1"/>
      <p:bldP spid="3" grpId="0"/>
      <p:bldP spid="4" grpId="0"/>
      <p:bldP spid="5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E4499-D109-F440-B0AB-6504C211D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47AE72-9DF3-2748-8658-DEC75BD76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634" y="3016666"/>
            <a:ext cx="6044161" cy="3841334"/>
          </a:xfrm>
          <a:prstGeom prst="rect">
            <a:avLst/>
          </a:prstGeom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8D75239E-7E22-754C-AE89-2BD88CE0C4DD}"/>
              </a:ext>
            </a:extLst>
          </p:cNvPr>
          <p:cNvSpPr/>
          <p:nvPr/>
        </p:nvSpPr>
        <p:spPr>
          <a:xfrm>
            <a:off x="6675119" y="525883"/>
            <a:ext cx="3548325" cy="2099751"/>
          </a:xfrm>
          <a:prstGeom prst="wedgeRoundRectCallout">
            <a:avLst>
              <a:gd name="adj1" fmla="val 14812"/>
              <a:gd name="adj2" fmla="val 148721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B93F52-4EC1-6E4E-957E-F17CD3671E41}"/>
              </a:ext>
            </a:extLst>
          </p:cNvPr>
          <p:cNvSpPr txBox="1"/>
          <p:nvPr/>
        </p:nvSpPr>
        <p:spPr>
          <a:xfrm>
            <a:off x="6823581" y="525884"/>
            <a:ext cx="294266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0" dirty="0">
                <a:solidFill>
                  <a:srgbClr val="FFFF00"/>
                </a:solidFill>
                <a:latin typeface="Chalkduster" panose="03050602040202020205" pitchFamily="66" charset="77"/>
              </a:rPr>
              <a:t>Thank</a:t>
            </a:r>
          </a:p>
          <a:p>
            <a:pPr algn="r"/>
            <a:r>
              <a:rPr lang="en-US" sz="6000" dirty="0">
                <a:solidFill>
                  <a:srgbClr val="FFFF00"/>
                </a:solidFill>
                <a:latin typeface="Chalkduster" panose="03050602040202020205" pitchFamily="66" charset="77"/>
              </a:rPr>
              <a:t>you!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A6DF43-F779-E94C-B5B0-51D559770630}"/>
              </a:ext>
            </a:extLst>
          </p:cNvPr>
          <p:cNvSpPr txBox="1"/>
          <p:nvPr/>
        </p:nvSpPr>
        <p:spPr>
          <a:xfrm>
            <a:off x="149181" y="6366604"/>
            <a:ext cx="554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Photo: </a:t>
            </a:r>
            <a:r>
              <a:rPr lang="en-US" dirty="0" err="1"/>
              <a:t>Tengyart</a:t>
            </a:r>
            <a:r>
              <a:rPr lang="en-US" dirty="0"/>
              <a:t> @ </a:t>
            </a:r>
            <a:r>
              <a:rPr lang="en-US" dirty="0" err="1"/>
              <a:t>Upsplash.com</a:t>
            </a:r>
            <a:r>
              <a:rPr lang="en-US" dirty="0"/>
              <a:t>.  Used with permission.</a:t>
            </a:r>
          </a:p>
        </p:txBody>
      </p:sp>
    </p:spTree>
    <p:extLst>
      <p:ext uri="{BB962C8B-B14F-4D97-AF65-F5344CB8AC3E}">
        <p14:creationId xmlns:p14="http://schemas.microsoft.com/office/powerpoint/2010/main" val="282686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3" name="Rectangle 3"/>
          <p:cNvSpPr>
            <a:spLocks noChangeArrowheads="1"/>
          </p:cNvSpPr>
          <p:nvPr/>
        </p:nvSpPr>
        <p:spPr bwMode="auto">
          <a:xfrm>
            <a:off x="2096129" y="1974993"/>
            <a:ext cx="281461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800" dirty="0">
                <a:solidFill>
                  <a:srgbClr val="800000"/>
                </a:solidFill>
                <a:latin typeface="Gill Sans"/>
                <a:ea typeface="Apple Casual" charset="0"/>
                <a:cs typeface="Gill Sans"/>
              </a:rPr>
              <a:t>Playfulness</a:t>
            </a:r>
          </a:p>
        </p:txBody>
      </p:sp>
      <p:sp>
        <p:nvSpPr>
          <p:cNvPr id="609284" name="Rectangle 4"/>
          <p:cNvSpPr>
            <a:spLocks noChangeArrowheads="1"/>
          </p:cNvSpPr>
          <p:nvPr/>
        </p:nvSpPr>
        <p:spPr bwMode="auto">
          <a:xfrm>
            <a:off x="6506171" y="1972978"/>
            <a:ext cx="312777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800" dirty="0">
                <a:solidFill>
                  <a:srgbClr val="800000"/>
                </a:solidFill>
                <a:latin typeface="Gill Sans"/>
                <a:ea typeface="Comic Sans MS" charset="0"/>
                <a:cs typeface="Gill Sans"/>
              </a:rPr>
              <a:t>Connection</a:t>
            </a:r>
          </a:p>
        </p:txBody>
      </p:sp>
      <p:sp>
        <p:nvSpPr>
          <p:cNvPr id="110597" name="Rectangle 5"/>
          <p:cNvSpPr>
            <a:spLocks noChangeArrowheads="1"/>
          </p:cNvSpPr>
          <p:nvPr/>
        </p:nvSpPr>
        <p:spPr bwMode="auto">
          <a:xfrm>
            <a:off x="5537200" y="5208589"/>
            <a:ext cx="184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4000">
              <a:latin typeface="Comic Sans MS" charset="0"/>
            </a:endParaRPr>
          </a:p>
        </p:txBody>
      </p:sp>
      <p:sp>
        <p:nvSpPr>
          <p:cNvPr id="609286" name="Rectangle 6"/>
          <p:cNvSpPr>
            <a:spLocks noChangeArrowheads="1"/>
          </p:cNvSpPr>
          <p:nvPr/>
        </p:nvSpPr>
        <p:spPr bwMode="auto">
          <a:xfrm>
            <a:off x="5234534" y="4225473"/>
            <a:ext cx="138409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800" dirty="0">
                <a:solidFill>
                  <a:srgbClr val="800000"/>
                </a:solidFill>
                <a:latin typeface="Gill Sans"/>
                <a:ea typeface="Apple Casual" charset="0"/>
                <a:cs typeface="Gill Sans"/>
              </a:rPr>
              <a:t>Flow</a:t>
            </a:r>
          </a:p>
        </p:txBody>
      </p:sp>
      <p:sp>
        <p:nvSpPr>
          <p:cNvPr id="609288" name="Oval 8"/>
          <p:cNvSpPr>
            <a:spLocks noChangeArrowheads="1"/>
          </p:cNvSpPr>
          <p:nvPr/>
        </p:nvSpPr>
        <p:spPr bwMode="auto">
          <a:xfrm>
            <a:off x="1789889" y="1244600"/>
            <a:ext cx="4687111" cy="292702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EDFE85-497F-224F-ACBD-FC08661B5333}"/>
              </a:ext>
            </a:extLst>
          </p:cNvPr>
          <p:cNvSpPr txBox="1"/>
          <p:nvPr/>
        </p:nvSpPr>
        <p:spPr>
          <a:xfrm>
            <a:off x="2066976" y="1988367"/>
            <a:ext cx="466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   </a:t>
            </a:r>
            <a:endParaRPr lang="en-US" dirty="0"/>
          </a:p>
        </p:txBody>
      </p:sp>
      <p:sp>
        <p:nvSpPr>
          <p:cNvPr id="14" name="Oval 8">
            <a:extLst>
              <a:ext uri="{FF2B5EF4-FFF2-40B4-BE49-F238E27FC236}">
                <a16:creationId xmlns:a16="http://schemas.microsoft.com/office/drawing/2014/main" id="{91D91DBA-09CC-2743-ACD4-B08E9A66C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1586" y="1275756"/>
            <a:ext cx="4687111" cy="292702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Oval 8">
            <a:extLst>
              <a:ext uri="{FF2B5EF4-FFF2-40B4-BE49-F238E27FC236}">
                <a16:creationId xmlns:a16="http://schemas.microsoft.com/office/drawing/2014/main" id="{9704D7A7-2518-2D41-ADD0-1D8EDEE15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6272" y="2673300"/>
            <a:ext cx="4687111" cy="292702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4F8AC5D-CE53-104E-AA6B-44541820C358}"/>
              </a:ext>
            </a:extLst>
          </p:cNvPr>
          <p:cNvSpPr/>
          <p:nvPr/>
        </p:nvSpPr>
        <p:spPr>
          <a:xfrm>
            <a:off x="5330757" y="2665379"/>
            <a:ext cx="1157592" cy="1050587"/>
          </a:xfrm>
          <a:custGeom>
            <a:avLst/>
            <a:gdLst>
              <a:gd name="connsiteX0" fmla="*/ 19456 w 1157592"/>
              <a:gd name="connsiteY0" fmla="*/ 48638 h 1050587"/>
              <a:gd name="connsiteX1" fmla="*/ 389107 w 1157592"/>
              <a:gd name="connsiteY1" fmla="*/ 19455 h 1050587"/>
              <a:gd name="connsiteX2" fmla="*/ 749030 w 1157592"/>
              <a:gd name="connsiteY2" fmla="*/ 0 h 1050587"/>
              <a:gd name="connsiteX3" fmla="*/ 1157592 w 1157592"/>
              <a:gd name="connsiteY3" fmla="*/ 48638 h 1050587"/>
              <a:gd name="connsiteX4" fmla="*/ 1089498 w 1157592"/>
              <a:gd name="connsiteY4" fmla="*/ 418289 h 1050587"/>
              <a:gd name="connsiteX5" fmla="*/ 894945 w 1157592"/>
              <a:gd name="connsiteY5" fmla="*/ 690664 h 1050587"/>
              <a:gd name="connsiteX6" fmla="*/ 729575 w 1157592"/>
              <a:gd name="connsiteY6" fmla="*/ 856034 h 1050587"/>
              <a:gd name="connsiteX7" fmla="*/ 554477 w 1157592"/>
              <a:gd name="connsiteY7" fmla="*/ 1050587 h 1050587"/>
              <a:gd name="connsiteX8" fmla="*/ 233464 w 1157592"/>
              <a:gd name="connsiteY8" fmla="*/ 758757 h 1050587"/>
              <a:gd name="connsiteX9" fmla="*/ 77822 w 1157592"/>
              <a:gd name="connsiteY9" fmla="*/ 496110 h 1050587"/>
              <a:gd name="connsiteX10" fmla="*/ 0 w 1157592"/>
              <a:gd name="connsiteY10" fmla="*/ 204281 h 1050587"/>
              <a:gd name="connsiteX11" fmla="*/ 19456 w 1157592"/>
              <a:gd name="connsiteY11" fmla="*/ 48638 h 105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57592" h="1050587">
                <a:moveTo>
                  <a:pt x="19456" y="48638"/>
                </a:moveTo>
                <a:lnTo>
                  <a:pt x="389107" y="19455"/>
                </a:lnTo>
                <a:lnTo>
                  <a:pt x="749030" y="0"/>
                </a:lnTo>
                <a:lnTo>
                  <a:pt x="1157592" y="48638"/>
                </a:lnTo>
                <a:lnTo>
                  <a:pt x="1089498" y="418289"/>
                </a:lnTo>
                <a:lnTo>
                  <a:pt x="894945" y="690664"/>
                </a:lnTo>
                <a:lnTo>
                  <a:pt x="729575" y="856034"/>
                </a:lnTo>
                <a:lnTo>
                  <a:pt x="554477" y="1050587"/>
                </a:lnTo>
                <a:lnTo>
                  <a:pt x="233464" y="758757"/>
                </a:lnTo>
                <a:lnTo>
                  <a:pt x="77822" y="496110"/>
                </a:lnTo>
                <a:lnTo>
                  <a:pt x="0" y="204281"/>
                </a:lnTo>
                <a:lnTo>
                  <a:pt x="19456" y="48638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8">
            <a:extLst>
              <a:ext uri="{FF2B5EF4-FFF2-40B4-BE49-F238E27FC236}">
                <a16:creationId xmlns:a16="http://schemas.microsoft.com/office/drawing/2014/main" id="{90B8920B-B89B-C44F-BD78-6431548B8A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6918" y="1241357"/>
            <a:ext cx="4687111" cy="292702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Oval 8">
            <a:extLst>
              <a:ext uri="{FF2B5EF4-FFF2-40B4-BE49-F238E27FC236}">
                <a16:creationId xmlns:a16="http://schemas.microsoft.com/office/drawing/2014/main" id="{CCBDB6A2-1C85-9744-8121-35B1EC784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8887" y="1282240"/>
            <a:ext cx="4687111" cy="292702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Oval 8">
            <a:extLst>
              <a:ext uri="{FF2B5EF4-FFF2-40B4-BE49-F238E27FC236}">
                <a16:creationId xmlns:a16="http://schemas.microsoft.com/office/drawing/2014/main" id="{69D4BA6C-0541-B64E-9097-878D72BF0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3028" y="2689513"/>
            <a:ext cx="4687111" cy="292702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816394-F7F1-4045-9F58-566276A0EBD3}"/>
              </a:ext>
            </a:extLst>
          </p:cNvPr>
          <p:cNvSpPr txBox="1"/>
          <p:nvPr/>
        </p:nvSpPr>
        <p:spPr>
          <a:xfrm>
            <a:off x="1043987" y="136604"/>
            <a:ext cx="1084008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Gill Sans" panose="020B0502020104020203" pitchFamily="34" charset="-79"/>
                <a:cs typeface="Gill Sans" panose="020B0502020104020203" pitchFamily="34" charset="-79"/>
              </a:rPr>
              <a:t>Write one TRUE FUN experience.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70EF22-197C-A649-AFDF-F8EED3DB59FE}"/>
              </a:ext>
            </a:extLst>
          </p:cNvPr>
          <p:cNvSpPr txBox="1"/>
          <p:nvPr/>
        </p:nvSpPr>
        <p:spPr>
          <a:xfrm>
            <a:off x="982598" y="3741418"/>
            <a:ext cx="25971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Did it </a:t>
            </a:r>
          </a:p>
          <a:p>
            <a:r>
              <a:rPr lang="en-US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Include…</a:t>
            </a:r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E70E3A-5DE1-6D47-8CFC-6E8A014623F0}"/>
              </a:ext>
            </a:extLst>
          </p:cNvPr>
          <p:cNvSpPr txBox="1"/>
          <p:nvPr/>
        </p:nvSpPr>
        <p:spPr>
          <a:xfrm>
            <a:off x="5384405" y="2669476"/>
            <a:ext cx="9376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C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True</a:t>
            </a:r>
          </a:p>
          <a:p>
            <a:pPr algn="ctr"/>
            <a:r>
              <a:rPr lang="en-US" sz="2400" b="1" dirty="0">
                <a:solidFill>
                  <a:srgbClr val="FFFC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Fun</a:t>
            </a:r>
          </a:p>
        </p:txBody>
      </p:sp>
    </p:spTree>
    <p:extLst>
      <p:ext uri="{BB962C8B-B14F-4D97-AF65-F5344CB8AC3E}">
        <p14:creationId xmlns:p14="http://schemas.microsoft.com/office/powerpoint/2010/main" val="368972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9283" grpId="0"/>
      <p:bldP spid="609284" grpId="0"/>
      <p:bldP spid="609286" grpId="0"/>
      <p:bldP spid="609288" grpId="0" animBg="1"/>
      <p:bldP spid="6" grpId="0" animBg="1"/>
      <p:bldP spid="18" grpId="0" animBg="1"/>
      <p:bldP spid="19" grpId="0" animBg="1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EE80BE-E301-8F4F-AFC3-9E9AB74C75D7}"/>
              </a:ext>
            </a:extLst>
          </p:cNvPr>
          <p:cNvSpPr txBox="1"/>
          <p:nvPr/>
        </p:nvSpPr>
        <p:spPr>
          <a:xfrm>
            <a:off x="148281" y="864973"/>
            <a:ext cx="624421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Gill Sans" panose="020B0502020104020203" pitchFamily="34" charset="-79"/>
                <a:cs typeface="Gill Sans" panose="020B0502020104020203" pitchFamily="34" charset="-79"/>
              </a:rPr>
              <a:t>Think of two more </a:t>
            </a:r>
          </a:p>
          <a:p>
            <a:r>
              <a:rPr lang="en-US" sz="4800" b="1" dirty="0">
                <a:latin typeface="Gill Sans" panose="020B0502020104020203" pitchFamily="34" charset="-79"/>
                <a:cs typeface="Gill Sans" panose="020B0502020104020203" pitchFamily="34" charset="-79"/>
              </a:rPr>
              <a:t>TRUE FUN </a:t>
            </a:r>
          </a:p>
          <a:p>
            <a:r>
              <a:rPr lang="en-US" sz="4800" b="1" dirty="0">
                <a:latin typeface="Gill Sans" panose="020B0502020104020203" pitchFamily="34" charset="-79"/>
                <a:cs typeface="Gill Sans" panose="020B0502020104020203" pitchFamily="34" charset="-79"/>
              </a:rPr>
              <a:t>experiences.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01FF10-2F89-C140-A9F5-E9D5FBF8A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890" y="111211"/>
            <a:ext cx="6736003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491476-F461-2D4B-9493-5E2B29ED966B}"/>
              </a:ext>
            </a:extLst>
          </p:cNvPr>
          <p:cNvSpPr txBox="1"/>
          <p:nvPr/>
        </p:nvSpPr>
        <p:spPr>
          <a:xfrm>
            <a:off x="351741" y="4844969"/>
            <a:ext cx="58361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How will you talk </a:t>
            </a:r>
          </a:p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about it?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DD9ED6-37A0-E74D-BB00-22A250C8D257}"/>
              </a:ext>
            </a:extLst>
          </p:cNvPr>
          <p:cNvSpPr txBox="1"/>
          <p:nvPr/>
        </p:nvSpPr>
        <p:spPr>
          <a:xfrm>
            <a:off x="358346" y="3114731"/>
            <a:ext cx="4458978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Choose one </a:t>
            </a:r>
          </a:p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to talk about.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77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01FF10-2F89-C140-A9F5-E9D5FBF8A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890" y="111211"/>
            <a:ext cx="6736003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491476-F461-2D4B-9493-5E2B29ED966B}"/>
              </a:ext>
            </a:extLst>
          </p:cNvPr>
          <p:cNvSpPr txBox="1"/>
          <p:nvPr/>
        </p:nvSpPr>
        <p:spPr>
          <a:xfrm>
            <a:off x="148281" y="864973"/>
            <a:ext cx="58361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How will you talk </a:t>
            </a:r>
          </a:p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about it?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246726-ACBC-6441-A1EE-5171BA72FD2E}"/>
              </a:ext>
            </a:extLst>
          </p:cNvPr>
          <p:cNvSpPr txBox="1"/>
          <p:nvPr/>
        </p:nvSpPr>
        <p:spPr>
          <a:xfrm>
            <a:off x="345989" y="2631989"/>
            <a:ext cx="552984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latin typeface="Gill Sans" panose="020B0502020104020203" pitchFamily="34" charset="-79"/>
                <a:cs typeface="Gill Sans" panose="020B0502020104020203" pitchFamily="34" charset="-79"/>
              </a:rPr>
              <a:t>Who (were you with)?</a:t>
            </a:r>
          </a:p>
          <a:p>
            <a:r>
              <a:rPr lang="en-US" sz="4000" i="1" dirty="0">
                <a:latin typeface="Gill Sans" panose="020B0502020104020203" pitchFamily="34" charset="-79"/>
                <a:cs typeface="Gill Sans" panose="020B0502020104020203" pitchFamily="34" charset="-79"/>
              </a:rPr>
              <a:t>Where…?	When…?</a:t>
            </a:r>
          </a:p>
          <a:p>
            <a:r>
              <a:rPr lang="en-US" sz="4000" i="1" dirty="0">
                <a:latin typeface="Gill Sans" panose="020B0502020104020203" pitchFamily="34" charset="-79"/>
                <a:cs typeface="Gill Sans" panose="020B0502020104020203" pitchFamily="34" charset="-79"/>
              </a:rPr>
              <a:t>What…?		Why…?</a:t>
            </a:r>
          </a:p>
          <a:p>
            <a:r>
              <a:rPr lang="en-US" sz="4000" i="1" dirty="0">
                <a:latin typeface="Gill Sans" panose="020B0502020104020203" pitchFamily="34" charset="-79"/>
                <a:cs typeface="Gill Sans" panose="020B0502020104020203" pitchFamily="34" charset="-79"/>
              </a:rPr>
              <a:t>How?</a:t>
            </a:r>
          </a:p>
          <a:p>
            <a:endParaRPr lang="en-US" sz="4000" i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r>
              <a:rPr lang="en-US" sz="4000" b="1" i="1" dirty="0">
                <a:latin typeface="Gill Sans" panose="020B0502020104020203" pitchFamily="34" charset="-79"/>
                <a:cs typeface="Gill Sans" panose="020B0502020104020203" pitchFamily="34" charset="-79"/>
              </a:rPr>
              <a:t>What happened next?</a:t>
            </a:r>
          </a:p>
        </p:txBody>
      </p:sp>
    </p:spTree>
    <p:extLst>
      <p:ext uri="{BB962C8B-B14F-4D97-AF65-F5344CB8AC3E}">
        <p14:creationId xmlns:p14="http://schemas.microsoft.com/office/powerpoint/2010/main" val="28164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2317FE6-1C94-7A44-B7A3-ECB0576E2EB1}"/>
              </a:ext>
            </a:extLst>
          </p:cNvPr>
          <p:cNvSpPr txBox="1"/>
          <p:nvPr/>
        </p:nvSpPr>
        <p:spPr>
          <a:xfrm>
            <a:off x="556054" y="407773"/>
            <a:ext cx="67962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Gill Sans" panose="020B0502020104020203" pitchFamily="34" charset="-79"/>
                <a:cs typeface="Gill Sans" panose="020B0502020104020203" pitchFamily="34" charset="-79"/>
              </a:rPr>
              <a:t>Work with a partner.</a:t>
            </a:r>
          </a:p>
          <a:p>
            <a:r>
              <a:rPr lang="en-US" sz="4800" b="1" dirty="0">
                <a:latin typeface="Gill Sans" panose="020B0502020104020203" pitchFamily="34" charset="-79"/>
                <a:cs typeface="Gill Sans" panose="020B0502020104020203" pitchFamily="34" charset="-79"/>
              </a:rPr>
              <a:t>Tell your story.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CA4EA6-256E-9044-B8C0-784D9DE62A49}"/>
              </a:ext>
            </a:extLst>
          </p:cNvPr>
          <p:cNvSpPr txBox="1"/>
          <p:nvPr/>
        </p:nvSpPr>
        <p:spPr>
          <a:xfrm>
            <a:off x="556054" y="2211859"/>
            <a:ext cx="92325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Partner, ask many questions.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7D6380-7776-9A45-BA86-712ED38E6E9C}"/>
              </a:ext>
            </a:extLst>
          </p:cNvPr>
          <p:cNvSpPr txBox="1"/>
          <p:nvPr/>
        </p:nvSpPr>
        <p:spPr>
          <a:xfrm>
            <a:off x="321276" y="2953265"/>
            <a:ext cx="5529847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latin typeface="Gill Sans" panose="020B0502020104020203" pitchFamily="34" charset="-79"/>
                <a:cs typeface="Gill Sans" panose="020B0502020104020203" pitchFamily="34" charset="-79"/>
              </a:rPr>
              <a:t>Who (were you with)?</a:t>
            </a:r>
          </a:p>
          <a:p>
            <a:r>
              <a:rPr lang="en-US" sz="4000" i="1" dirty="0">
                <a:latin typeface="Gill Sans" panose="020B0502020104020203" pitchFamily="34" charset="-79"/>
                <a:cs typeface="Gill Sans" panose="020B0502020104020203" pitchFamily="34" charset="-79"/>
              </a:rPr>
              <a:t>Where…?	When…?</a:t>
            </a:r>
          </a:p>
          <a:p>
            <a:r>
              <a:rPr lang="en-US" sz="4000" i="1" dirty="0">
                <a:latin typeface="Gill Sans" panose="020B0502020104020203" pitchFamily="34" charset="-79"/>
                <a:cs typeface="Gill Sans" panose="020B0502020104020203" pitchFamily="34" charset="-79"/>
              </a:rPr>
              <a:t>What…?		Why…?</a:t>
            </a:r>
          </a:p>
          <a:p>
            <a:r>
              <a:rPr lang="en-US" sz="4000" i="1" dirty="0">
                <a:latin typeface="Gill Sans" panose="020B0502020104020203" pitchFamily="34" charset="-79"/>
                <a:cs typeface="Gill Sans" panose="020B0502020104020203" pitchFamily="34" charset="-79"/>
              </a:rPr>
              <a:t>How?</a:t>
            </a:r>
          </a:p>
          <a:p>
            <a:endParaRPr lang="en-US" sz="4000" i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r>
              <a:rPr lang="en-US" sz="4000" b="1" i="1" dirty="0">
                <a:latin typeface="Gill Sans" panose="020B0502020104020203" pitchFamily="34" charset="-79"/>
                <a:cs typeface="Gill Sans" panose="020B0502020104020203" pitchFamily="34" charset="-79"/>
              </a:rPr>
              <a:t>What happened next?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B41AD0-FF76-9242-B2B7-23B395C2B078}"/>
              </a:ext>
            </a:extLst>
          </p:cNvPr>
          <p:cNvSpPr txBox="1"/>
          <p:nvPr/>
        </p:nvSpPr>
        <p:spPr>
          <a:xfrm>
            <a:off x="5744484" y="2953264"/>
            <a:ext cx="5457328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latin typeface="Gill Sans" panose="020B0502020104020203" pitchFamily="34" charset="-79"/>
                <a:cs typeface="Gill Sans" panose="020B0502020104020203" pitchFamily="34" charset="-79"/>
              </a:rPr>
              <a:t>Is…?    Was…?    Were…?</a:t>
            </a:r>
          </a:p>
          <a:p>
            <a:r>
              <a:rPr lang="en-US" sz="4000" i="1" dirty="0">
                <a:latin typeface="Gill Sans" panose="020B0502020104020203" pitchFamily="34" charset="-79"/>
                <a:cs typeface="Gill Sans" panose="020B0502020104020203" pitchFamily="34" charset="-79"/>
              </a:rPr>
              <a:t>Do…?	Did…?</a:t>
            </a:r>
          </a:p>
          <a:p>
            <a:r>
              <a:rPr lang="en-US" sz="4000" i="1" dirty="0">
                <a:latin typeface="Gill Sans" panose="020B0502020104020203" pitchFamily="34" charset="-79"/>
                <a:cs typeface="Gill Sans" panose="020B0502020104020203" pitchFamily="34" charset="-79"/>
              </a:rPr>
              <a:t>Can…?	Could…?</a:t>
            </a:r>
          </a:p>
          <a:p>
            <a:endParaRPr lang="en-US" sz="4000" i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endParaRPr lang="en-US" sz="4000" i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r>
              <a:rPr lang="en-US" sz="4000" b="1" i="1" dirty="0">
                <a:latin typeface="Gill Sans" panose="020B0502020104020203" pitchFamily="34" charset="-79"/>
                <a:cs typeface="Gill Sans" panose="020B0502020104020203" pitchFamily="34" charset="-79"/>
              </a:rPr>
              <a:t>	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??????????????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88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4809A-78A0-E74B-973B-176A41E2D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>
                <a:latin typeface="Gill Sans" panose="020B0502020104020203" pitchFamily="34" charset="-79"/>
                <a:cs typeface="Gill Sans" panose="020B0502020104020203" pitchFamily="34" charset="-79"/>
              </a:rPr>
              <a:t>How do you feel now?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1D559E-4045-6048-9977-FD4BBF39A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6208"/>
            <a:ext cx="12192000" cy="42495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764E7E-9B09-0246-ABB4-248CD8C3E6C4}"/>
              </a:ext>
            </a:extLst>
          </p:cNvPr>
          <p:cNvSpPr txBox="1"/>
          <p:nvPr/>
        </p:nvSpPr>
        <p:spPr>
          <a:xfrm>
            <a:off x="222422" y="6366604"/>
            <a:ext cx="554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Photo: </a:t>
            </a:r>
            <a:r>
              <a:rPr lang="en-US" dirty="0" err="1"/>
              <a:t>Tengyart</a:t>
            </a:r>
            <a:r>
              <a:rPr lang="en-US" dirty="0"/>
              <a:t> @ </a:t>
            </a:r>
            <a:r>
              <a:rPr lang="en-US" dirty="0" err="1"/>
              <a:t>Upsplash.com</a:t>
            </a:r>
            <a:r>
              <a:rPr lang="en-US" dirty="0"/>
              <a:t>.  Used with permission.</a:t>
            </a:r>
          </a:p>
        </p:txBody>
      </p:sp>
    </p:spTree>
    <p:extLst>
      <p:ext uri="{BB962C8B-B14F-4D97-AF65-F5344CB8AC3E}">
        <p14:creationId xmlns:p14="http://schemas.microsoft.com/office/powerpoint/2010/main" val="1594660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E4499-D109-F440-B0AB-6504C211D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A6DF43-F779-E94C-B5B0-51D559770630}"/>
              </a:ext>
            </a:extLst>
          </p:cNvPr>
          <p:cNvSpPr txBox="1"/>
          <p:nvPr/>
        </p:nvSpPr>
        <p:spPr>
          <a:xfrm>
            <a:off x="149181" y="6366604"/>
            <a:ext cx="554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Photo: </a:t>
            </a:r>
            <a:r>
              <a:rPr lang="en-US" dirty="0" err="1"/>
              <a:t>Tengyart</a:t>
            </a:r>
            <a:r>
              <a:rPr lang="en-US" dirty="0"/>
              <a:t> @ </a:t>
            </a:r>
            <a:r>
              <a:rPr lang="en-US" dirty="0" err="1"/>
              <a:t>Upsplash.com</a:t>
            </a:r>
            <a:r>
              <a:rPr lang="en-US" dirty="0"/>
              <a:t>.  Used with permission.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A19FFD-9236-DE4C-9AB4-F56211D4A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81" y="2625634"/>
            <a:ext cx="2783180" cy="3429000"/>
          </a:xfrm>
          <a:prstGeom prst="rect">
            <a:avLst/>
          </a:prstGeom>
        </p:spPr>
      </p:pic>
      <p:sp>
        <p:nvSpPr>
          <p:cNvPr id="8" name="Cloud Callout 7">
            <a:extLst>
              <a:ext uri="{FF2B5EF4-FFF2-40B4-BE49-F238E27FC236}">
                <a16:creationId xmlns:a16="http://schemas.microsoft.com/office/drawing/2014/main" id="{C9B6832A-585A-BB48-AE0C-12DD9FEF0828}"/>
              </a:ext>
            </a:extLst>
          </p:cNvPr>
          <p:cNvSpPr/>
          <p:nvPr/>
        </p:nvSpPr>
        <p:spPr>
          <a:xfrm>
            <a:off x="389705" y="168092"/>
            <a:ext cx="6465897" cy="2654576"/>
          </a:xfrm>
          <a:prstGeom prst="cloudCallou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BAA933-FDA9-274E-9E81-CE190FFECAF2}"/>
              </a:ext>
            </a:extLst>
          </p:cNvPr>
          <p:cNvSpPr txBox="1"/>
          <p:nvPr/>
        </p:nvSpPr>
        <p:spPr>
          <a:xfrm>
            <a:off x="838200" y="354383"/>
            <a:ext cx="64658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FF00"/>
                </a:solidFill>
                <a:latin typeface="Chalkduster" panose="03050602040202020205" pitchFamily="66" charset="77"/>
              </a:rPr>
              <a:t>  Ahh. I</a:t>
            </a:r>
          </a:p>
          <a:p>
            <a:r>
              <a:rPr lang="en-US" sz="6000" dirty="0">
                <a:solidFill>
                  <a:srgbClr val="FFFF00"/>
                </a:solidFill>
                <a:latin typeface="Chalkduster" panose="03050602040202020205" pitchFamily="66" charset="77"/>
              </a:rPr>
              <a:t>remember…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1BA273-3F99-7E4D-B0C6-F6B462F0A985}"/>
              </a:ext>
            </a:extLst>
          </p:cNvPr>
          <p:cNvSpPr txBox="1"/>
          <p:nvPr/>
        </p:nvSpPr>
        <p:spPr>
          <a:xfrm>
            <a:off x="2919907" y="2855568"/>
            <a:ext cx="89899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Most people feel happy. </a:t>
            </a:r>
          </a:p>
          <a:p>
            <a:pPr algn="r"/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They “re-experience” that wonderful time.</a:t>
            </a:r>
          </a:p>
        </p:txBody>
      </p:sp>
    </p:spTree>
    <p:extLst>
      <p:ext uri="{BB962C8B-B14F-4D97-AF65-F5344CB8AC3E}">
        <p14:creationId xmlns:p14="http://schemas.microsoft.com/office/powerpoint/2010/main" val="301208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4809A-78A0-E74B-973B-176A41E2D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>
                <a:latin typeface="Gill Sans" panose="020B0502020104020203" pitchFamily="34" charset="-79"/>
                <a:cs typeface="Gill Sans" panose="020B0502020104020203" pitchFamily="34" charset="-79"/>
              </a:rPr>
              <a:t>Choice: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758B47-FB2B-CF4A-8DA6-11FB0A6D302E}"/>
              </a:ext>
            </a:extLst>
          </p:cNvPr>
          <p:cNvSpPr txBox="1"/>
          <p:nvPr/>
        </p:nvSpPr>
        <p:spPr>
          <a:xfrm>
            <a:off x="939114" y="2199502"/>
            <a:ext cx="9094284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Gill Sans" panose="020B0502020104020203" pitchFamily="34" charset="-79"/>
                <a:cs typeface="Gill Sans" panose="020B0502020104020203" pitchFamily="34" charset="-79"/>
              </a:rPr>
              <a:t>Do you want to…</a:t>
            </a:r>
          </a:p>
          <a:p>
            <a:endParaRPr lang="en-US" sz="480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r>
              <a:rPr lang="en-US" sz="4800" b="1" dirty="0">
                <a:latin typeface="Gill Sans" panose="020B0502020104020203" pitchFamily="34" charset="-79"/>
                <a:cs typeface="Gill Sans" panose="020B0502020104020203" pitchFamily="34" charset="-79"/>
              </a:rPr>
              <a:t>Talk about a different story?</a:t>
            </a:r>
          </a:p>
          <a:p>
            <a:r>
              <a:rPr lang="en-US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or</a:t>
            </a:r>
          </a:p>
          <a:p>
            <a:r>
              <a:rPr lang="en-US" sz="4800" b="1" dirty="0">
                <a:latin typeface="Gill Sans" panose="020B0502020104020203" pitchFamily="34" charset="-79"/>
                <a:cs typeface="Gill Sans" panose="020B0502020104020203" pitchFamily="34" charset="-79"/>
              </a:rPr>
              <a:t>Change partners. </a:t>
            </a:r>
          </a:p>
          <a:p>
            <a:r>
              <a:rPr lang="en-US" sz="4800" b="1" dirty="0">
                <a:latin typeface="Gill Sans" panose="020B0502020104020203" pitchFamily="34" charset="-79"/>
                <a:cs typeface="Gill Sans" panose="020B0502020104020203" pitchFamily="34" charset="-79"/>
              </a:rPr>
              <a:t>Tell the same story again?</a:t>
            </a:r>
          </a:p>
        </p:txBody>
      </p:sp>
    </p:spTree>
    <p:extLst>
      <p:ext uri="{BB962C8B-B14F-4D97-AF65-F5344CB8AC3E}">
        <p14:creationId xmlns:p14="http://schemas.microsoft.com/office/powerpoint/2010/main" val="366699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CC987-80AC-3841-A331-AC884223E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Gill Sans" panose="020B0502020104020203" pitchFamily="34" charset="-79"/>
                <a:cs typeface="Gill Sans" panose="020B0502020104020203" pitchFamily="34" charset="-79"/>
              </a:rPr>
              <a:t>Sharing Experiences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A0E87-9FAB-3C4C-9111-D8E971DAE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Use the other </a:t>
            </a:r>
            <a:r>
              <a:rPr lang="en-US" sz="4000" b="1" dirty="0" err="1">
                <a:latin typeface="Gill Sans" panose="020B0502020104020203" pitchFamily="34" charset="-79"/>
                <a:cs typeface="Gill Sans" panose="020B0502020104020203" pitchFamily="34" charset="-79"/>
              </a:rPr>
              <a:t>tasksheet</a:t>
            </a:r>
            <a:r>
              <a:rPr lang="en-US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.</a:t>
            </a:r>
          </a:p>
          <a:p>
            <a:endParaRPr lang="en-US" sz="400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0" indent="0">
              <a:buNone/>
            </a:pPr>
            <a:r>
              <a:rPr lang="en-US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Read the questions. </a:t>
            </a:r>
          </a:p>
          <a:p>
            <a:pPr marL="0" indent="0">
              <a:buNone/>
            </a:pPr>
            <a:r>
              <a:rPr lang="en-US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Check </a:t>
            </a:r>
            <a:r>
              <a:rPr lang="en-US" sz="4000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(</a:t>
            </a:r>
            <a:r>
              <a:rPr lang="en-US" sz="4000" b="1" dirty="0">
                <a:solidFill>
                  <a:srgbClr val="FF0000"/>
                </a:solidFill>
                <a:latin typeface="Chalkduster" panose="03050602040202020205" pitchFamily="66" charset="77"/>
                <a:cs typeface="Gill Sans" panose="020B0502020104020203" pitchFamily="34" charset="-79"/>
              </a:rPr>
              <a:t>√</a:t>
            </a:r>
            <a:r>
              <a:rPr lang="en-US" sz="4000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)</a:t>
            </a:r>
            <a:r>
              <a:rPr lang="en-US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the interesting ones.</a:t>
            </a:r>
          </a:p>
          <a:p>
            <a:pPr marL="0" indent="0">
              <a:buNone/>
            </a:pPr>
            <a:r>
              <a:rPr lang="en-US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Talk about them.</a:t>
            </a:r>
          </a:p>
          <a:p>
            <a:pPr marL="0" indent="0">
              <a:buNone/>
            </a:pPr>
            <a:endParaRPr lang="en-US" sz="4000" b="1" dirty="0">
              <a:solidFill>
                <a:schemeClr val="accent6">
                  <a:lumMod val="75000"/>
                </a:schemeClr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0" indent="0">
              <a:buNone/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Partner, mark </a:t>
            </a:r>
            <a:r>
              <a:rPr lang="en-US" sz="4000" dirty="0">
                <a:latin typeface="Gill Sans" panose="020B0502020104020203" pitchFamily="34" charset="-79"/>
                <a:cs typeface="Gill Sans" panose="020B0502020104020203" pitchFamily="34" charset="-79"/>
              </a:rPr>
              <a:t>(</a:t>
            </a:r>
            <a:r>
              <a:rPr lang="en-US" sz="4000" strike="sngStrike" dirty="0">
                <a:latin typeface="Gill Sans" panose="020B0502020104020203" pitchFamily="34" charset="-79"/>
                <a:cs typeface="Gill Sans" panose="020B0502020104020203" pitchFamily="34" charset="-79"/>
              </a:rPr>
              <a:t> |||| </a:t>
            </a:r>
            <a:r>
              <a:rPr lang="en-US" sz="4000" dirty="0">
                <a:latin typeface="Gill Sans" panose="020B0502020104020203" pitchFamily="34" charset="-79"/>
                <a:cs typeface="Gill Sans" panose="020B0502020104020203" pitchFamily="34" charset="-79"/>
              </a:rPr>
              <a:t> or </a:t>
            </a:r>
            <a:r>
              <a:rPr lang="en-US" sz="4000" dirty="0" err="1"/>
              <a:t>正</a:t>
            </a:r>
            <a:r>
              <a:rPr lang="en-US" sz="4000" dirty="0"/>
              <a:t>)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your questions.</a:t>
            </a:r>
          </a:p>
        </p:txBody>
      </p:sp>
    </p:spTree>
    <p:extLst>
      <p:ext uri="{BB962C8B-B14F-4D97-AF65-F5344CB8AC3E}">
        <p14:creationId xmlns:p14="http://schemas.microsoft.com/office/powerpoint/2010/main" val="23389696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315</Words>
  <Application>Microsoft Macintosh PowerPoint</Application>
  <PresentationFormat>Widescreen</PresentationFormat>
  <Paragraphs>94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Chalkduster</vt:lpstr>
      <vt:lpstr>Comic Sans MS</vt:lpstr>
      <vt:lpstr>Gill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you feel now?</vt:lpstr>
      <vt:lpstr>PowerPoint Presentation</vt:lpstr>
      <vt:lpstr>Choice: </vt:lpstr>
      <vt:lpstr>Sharing Experiences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Helgesen Marc</cp:lastModifiedBy>
  <cp:revision>20</cp:revision>
  <cp:lastPrinted>2022-04-04T04:35:04Z</cp:lastPrinted>
  <dcterms:created xsi:type="dcterms:W3CDTF">2022-04-04T04:22:19Z</dcterms:created>
  <dcterms:modified xsi:type="dcterms:W3CDTF">2022-05-02T05:25:48Z</dcterms:modified>
</cp:coreProperties>
</file>